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64" r:id="rId7"/>
    <p:sldId id="263" r:id="rId8"/>
    <p:sldId id="262" r:id="rId9"/>
    <p:sldId id="269" r:id="rId10"/>
    <p:sldId id="270" r:id="rId11"/>
    <p:sldId id="271" r:id="rId12"/>
    <p:sldId id="273" r:id="rId13"/>
    <p:sldId id="274" r:id="rId14"/>
    <p:sldId id="275" r:id="rId15"/>
    <p:sldId id="276" r:id="rId16"/>
    <p:sldId id="277" r:id="rId17"/>
    <p:sldId id="278" r:id="rId18"/>
    <p:sldId id="272" r:id="rId19"/>
    <p:sldId id="265" r:id="rId20"/>
    <p:sldId id="279" r:id="rId21"/>
    <p:sldId id="268" r:id="rId22"/>
    <p:sldId id="267" r:id="rId23"/>
    <p:sldId id="26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6CACE1-071A-4206-AFB9-CFE36046A176}" v="371" dt="2023-08-18T15:20:45.286"/>
    <p1510:client id="{F4B9096A-7CE5-4E81-92AC-8E3FC85D172C}" v="1005" dt="2023-08-17T19:04:07.5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ata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4FD7A2E9-7EEF-4B17-B736-B95EC6931A64}" type="doc">
      <dgm:prSet loTypeId="urn:microsoft.com/office/officeart/2005/8/layout/chart3" loCatId="cycle" qsTypeId="urn:microsoft.com/office/officeart/2005/8/quickstyle/simple4" qsCatId="simple" csTypeId="urn:microsoft.com/office/officeart/2005/8/colors/colorful1" csCatId="colorful"/>
      <dgm:spPr/>
      <dgm:t>
        <a:bodyPr/>
        <a:lstStyle/>
        <a:p>
          <a:endParaRPr lang="en-US"/>
        </a:p>
      </dgm:t>
    </dgm:pt>
    <dgm:pt modelId="{743D8666-2105-472D-A9A3-C14C14E83C5A}">
      <dgm:prSet/>
      <dgm:spPr/>
      <dgm:t>
        <a:bodyPr/>
        <a:lstStyle/>
        <a:p>
          <a:pPr rtl="0"/>
          <a:r>
            <a:rPr lang="en-US" dirty="0"/>
            <a:t>The Panchatantra is a collection of stories. There are major of</a:t>
          </a:r>
          <a:r>
            <a:rPr lang="en-US" dirty="0">
              <a:latin typeface="Calibri Light" panose="020F0302020204030204"/>
            </a:rPr>
            <a:t> 5</a:t>
          </a:r>
          <a:r>
            <a:rPr lang="en-US" dirty="0"/>
            <a:t> types -</a:t>
          </a:r>
        </a:p>
      </dgm:t>
    </dgm:pt>
    <dgm:pt modelId="{9C4F3C9A-DE23-4AFD-841D-E25F164A45FC}" type="parTrans" cxnId="{836F3FF6-35FE-467B-AF1B-FD195224B29D}">
      <dgm:prSet/>
      <dgm:spPr/>
      <dgm:t>
        <a:bodyPr/>
        <a:lstStyle/>
        <a:p>
          <a:endParaRPr lang="en-US"/>
        </a:p>
      </dgm:t>
    </dgm:pt>
    <dgm:pt modelId="{1A75EC7B-CF63-4F1D-92CD-EC978ED51047}" type="sibTrans" cxnId="{836F3FF6-35FE-467B-AF1B-FD195224B29D}">
      <dgm:prSet/>
      <dgm:spPr/>
      <dgm:t>
        <a:bodyPr/>
        <a:lstStyle/>
        <a:p>
          <a:endParaRPr lang="en-US"/>
        </a:p>
      </dgm:t>
    </dgm:pt>
    <dgm:pt modelId="{D65F908F-D67A-4AD7-9329-8C921B61C4D3}">
      <dgm:prSet/>
      <dgm:spPr/>
      <dgm:t>
        <a:bodyPr/>
        <a:lstStyle/>
        <a:p>
          <a:pPr rtl="0"/>
          <a:r>
            <a:rPr lang="en-US" dirty="0"/>
            <a:t>"Mitra </a:t>
          </a:r>
          <a:r>
            <a:rPr lang="en-US" dirty="0" err="1"/>
            <a:t>Bheda</a:t>
          </a:r>
          <a:r>
            <a:rPr lang="en-US" dirty="0"/>
            <a:t>" (Loss of Friends),</a:t>
          </a:r>
          <a:r>
            <a:rPr lang="en-US" dirty="0">
              <a:latin typeface="Calibri Light" panose="020F0302020204030204"/>
            </a:rPr>
            <a:t> </a:t>
          </a:r>
          <a:endParaRPr lang="en-US" dirty="0"/>
        </a:p>
      </dgm:t>
    </dgm:pt>
    <dgm:pt modelId="{5BC9C11E-C2F1-4A34-B90A-FDE31C80C5EC}" type="parTrans" cxnId="{11A9A5C3-B68F-48A1-AD7C-7AEEBDEAE2E8}">
      <dgm:prSet/>
      <dgm:spPr/>
      <dgm:t>
        <a:bodyPr/>
        <a:lstStyle/>
        <a:p>
          <a:endParaRPr lang="en-US"/>
        </a:p>
      </dgm:t>
    </dgm:pt>
    <dgm:pt modelId="{89E1CFDC-4290-4218-BFA0-5EBB391EC241}" type="sibTrans" cxnId="{11A9A5C3-B68F-48A1-AD7C-7AEEBDEAE2E8}">
      <dgm:prSet/>
      <dgm:spPr/>
      <dgm:t>
        <a:bodyPr/>
        <a:lstStyle/>
        <a:p>
          <a:endParaRPr lang="en-US"/>
        </a:p>
      </dgm:t>
    </dgm:pt>
    <dgm:pt modelId="{15FABA3B-C53F-4DBC-8C06-E47EDE80DB97}">
      <dgm:prSet/>
      <dgm:spPr/>
      <dgm:t>
        <a:bodyPr/>
        <a:lstStyle/>
        <a:p>
          <a:pPr rtl="0"/>
          <a:r>
            <a:rPr lang="en-US" dirty="0"/>
            <a:t>"Mitra Laabha" (Gaining Friends),</a:t>
          </a:r>
          <a:r>
            <a:rPr lang="en-US" dirty="0">
              <a:latin typeface="Calibri Light" panose="020F0302020204030204"/>
            </a:rPr>
            <a:t> </a:t>
          </a:r>
          <a:endParaRPr lang="en-US" dirty="0"/>
        </a:p>
      </dgm:t>
    </dgm:pt>
    <dgm:pt modelId="{E9AC25FA-0668-43A8-8A94-A2788F2C4CDB}" type="parTrans" cxnId="{09D0D625-6AE5-46E9-AF9D-8DBE296BA34B}">
      <dgm:prSet/>
      <dgm:spPr/>
      <dgm:t>
        <a:bodyPr/>
        <a:lstStyle/>
        <a:p>
          <a:endParaRPr lang="en-US"/>
        </a:p>
      </dgm:t>
    </dgm:pt>
    <dgm:pt modelId="{D8210B6F-B6F1-4779-99A6-F02D291CE65C}" type="sibTrans" cxnId="{09D0D625-6AE5-46E9-AF9D-8DBE296BA34B}">
      <dgm:prSet/>
      <dgm:spPr/>
      <dgm:t>
        <a:bodyPr/>
        <a:lstStyle/>
        <a:p>
          <a:endParaRPr lang="en-US"/>
        </a:p>
      </dgm:t>
    </dgm:pt>
    <dgm:pt modelId="{51BC446C-EB0F-4793-A83C-6F4344F20F2A}">
      <dgm:prSet/>
      <dgm:spPr/>
      <dgm:t>
        <a:bodyPr/>
        <a:lstStyle/>
        <a:p>
          <a:pPr rtl="0"/>
          <a:r>
            <a:rPr lang="en-US" dirty="0"/>
            <a:t>"Suhrud </a:t>
          </a:r>
          <a:r>
            <a:rPr lang="en-US" dirty="0" err="1"/>
            <a:t>Bheda</a:t>
          </a:r>
          <a:r>
            <a:rPr lang="en-US" dirty="0"/>
            <a:t>" (Causing Discord Between Friends),</a:t>
          </a:r>
          <a:r>
            <a:rPr lang="en-US" dirty="0">
              <a:latin typeface="Calibri Light" panose="020F0302020204030204"/>
            </a:rPr>
            <a:t> </a:t>
          </a:r>
          <a:endParaRPr lang="en-US" dirty="0"/>
        </a:p>
      </dgm:t>
    </dgm:pt>
    <dgm:pt modelId="{CB86934E-D328-4C3E-84AD-7773FBA25915}" type="parTrans" cxnId="{1A12AD3E-9598-445C-9A25-5BA6B7303333}">
      <dgm:prSet/>
      <dgm:spPr/>
      <dgm:t>
        <a:bodyPr/>
        <a:lstStyle/>
        <a:p>
          <a:endParaRPr lang="en-US"/>
        </a:p>
      </dgm:t>
    </dgm:pt>
    <dgm:pt modelId="{EFD747A6-794F-434B-B8FC-3FACB7153850}" type="sibTrans" cxnId="{1A12AD3E-9598-445C-9A25-5BA6B7303333}">
      <dgm:prSet/>
      <dgm:spPr/>
      <dgm:t>
        <a:bodyPr/>
        <a:lstStyle/>
        <a:p>
          <a:endParaRPr lang="en-US"/>
        </a:p>
      </dgm:t>
    </dgm:pt>
    <dgm:pt modelId="{1DDF89CE-1FCB-42F1-AC45-EAAF605A6CE6}">
      <dgm:prSet/>
      <dgm:spPr/>
      <dgm:t>
        <a:bodyPr/>
        <a:lstStyle/>
        <a:p>
          <a:r>
            <a:rPr lang="en-US" dirty="0"/>
            <a:t>"Vigraha" (Separation," and "Sandhi")</a:t>
          </a:r>
        </a:p>
      </dgm:t>
    </dgm:pt>
    <dgm:pt modelId="{A0A4EC74-9B85-47D6-AD83-4FC908623FA6}" type="parTrans" cxnId="{72A0CF04-3CF0-4F33-9736-BE9743267CDB}">
      <dgm:prSet/>
      <dgm:spPr/>
      <dgm:t>
        <a:bodyPr/>
        <a:lstStyle/>
        <a:p>
          <a:endParaRPr lang="en-US"/>
        </a:p>
      </dgm:t>
    </dgm:pt>
    <dgm:pt modelId="{9899ABFA-B937-4248-A3DB-B836EEAB8CF7}" type="sibTrans" cxnId="{72A0CF04-3CF0-4F33-9736-BE9743267CDB}">
      <dgm:prSet/>
      <dgm:spPr/>
      <dgm:t>
        <a:bodyPr/>
        <a:lstStyle/>
        <a:p>
          <a:endParaRPr lang="en-US"/>
        </a:p>
      </dgm:t>
    </dgm:pt>
    <dgm:pt modelId="{DE360327-E355-40C0-9153-C3241BF8C2C4}" type="pres">
      <dgm:prSet presAssocID="{4FD7A2E9-7EEF-4B17-B736-B95EC6931A64}" presName="compositeShape" presStyleCnt="0">
        <dgm:presLayoutVars>
          <dgm:chMax val="7"/>
          <dgm:dir/>
          <dgm:resizeHandles val="exact"/>
        </dgm:presLayoutVars>
      </dgm:prSet>
      <dgm:spPr/>
    </dgm:pt>
    <dgm:pt modelId="{28AEF45E-3ACD-4D1A-8799-0428D5440AC0}" type="pres">
      <dgm:prSet presAssocID="{4FD7A2E9-7EEF-4B17-B736-B95EC6931A64}" presName="wedge1" presStyleLbl="node1" presStyleIdx="0" presStyleCnt="5"/>
      <dgm:spPr/>
    </dgm:pt>
    <dgm:pt modelId="{B8DE2DC6-0921-4034-8682-469826F40467}" type="pres">
      <dgm:prSet presAssocID="{4FD7A2E9-7EEF-4B17-B736-B95EC6931A64}" presName="wedge1Tx" presStyleLbl="node1" presStyleIdx="0" presStyleCnt="5">
        <dgm:presLayoutVars>
          <dgm:chMax val="0"/>
          <dgm:chPref val="0"/>
          <dgm:bulletEnabled val="1"/>
        </dgm:presLayoutVars>
      </dgm:prSet>
      <dgm:spPr/>
    </dgm:pt>
    <dgm:pt modelId="{068DBCB6-FB86-424F-854A-206E7FD14931}" type="pres">
      <dgm:prSet presAssocID="{4FD7A2E9-7EEF-4B17-B736-B95EC6931A64}" presName="wedge2" presStyleLbl="node1" presStyleIdx="1" presStyleCnt="5"/>
      <dgm:spPr/>
    </dgm:pt>
    <dgm:pt modelId="{5E2E2F2C-91DC-47C1-825A-7F6ADA2F36BE}" type="pres">
      <dgm:prSet presAssocID="{4FD7A2E9-7EEF-4B17-B736-B95EC6931A64}" presName="wedge2Tx" presStyleLbl="node1" presStyleIdx="1" presStyleCnt="5">
        <dgm:presLayoutVars>
          <dgm:chMax val="0"/>
          <dgm:chPref val="0"/>
          <dgm:bulletEnabled val="1"/>
        </dgm:presLayoutVars>
      </dgm:prSet>
      <dgm:spPr/>
    </dgm:pt>
    <dgm:pt modelId="{3516A047-F1B8-420A-A242-5574C353FDBE}" type="pres">
      <dgm:prSet presAssocID="{4FD7A2E9-7EEF-4B17-B736-B95EC6931A64}" presName="wedge3" presStyleLbl="node1" presStyleIdx="2" presStyleCnt="5"/>
      <dgm:spPr/>
    </dgm:pt>
    <dgm:pt modelId="{11805E78-EA8E-4D33-9706-9112682128CF}" type="pres">
      <dgm:prSet presAssocID="{4FD7A2E9-7EEF-4B17-B736-B95EC6931A64}" presName="wedge3Tx" presStyleLbl="node1" presStyleIdx="2" presStyleCnt="5">
        <dgm:presLayoutVars>
          <dgm:chMax val="0"/>
          <dgm:chPref val="0"/>
          <dgm:bulletEnabled val="1"/>
        </dgm:presLayoutVars>
      </dgm:prSet>
      <dgm:spPr/>
    </dgm:pt>
    <dgm:pt modelId="{6832D3AE-0551-4181-B04B-86E33EF8D3DA}" type="pres">
      <dgm:prSet presAssocID="{4FD7A2E9-7EEF-4B17-B736-B95EC6931A64}" presName="wedge4" presStyleLbl="node1" presStyleIdx="3" presStyleCnt="5"/>
      <dgm:spPr/>
    </dgm:pt>
    <dgm:pt modelId="{C0C609B7-3D1B-44BF-A6FC-4AF2308A8FB8}" type="pres">
      <dgm:prSet presAssocID="{4FD7A2E9-7EEF-4B17-B736-B95EC6931A64}" presName="wedge4Tx" presStyleLbl="node1" presStyleIdx="3" presStyleCnt="5">
        <dgm:presLayoutVars>
          <dgm:chMax val="0"/>
          <dgm:chPref val="0"/>
          <dgm:bulletEnabled val="1"/>
        </dgm:presLayoutVars>
      </dgm:prSet>
      <dgm:spPr/>
    </dgm:pt>
    <dgm:pt modelId="{54AD511A-6558-47CA-9CB4-A7602701AC94}" type="pres">
      <dgm:prSet presAssocID="{4FD7A2E9-7EEF-4B17-B736-B95EC6931A64}" presName="wedge5" presStyleLbl="node1" presStyleIdx="4" presStyleCnt="5"/>
      <dgm:spPr/>
    </dgm:pt>
    <dgm:pt modelId="{F32CDB37-330E-4D4F-A71C-AA9466AC56C9}" type="pres">
      <dgm:prSet presAssocID="{4FD7A2E9-7EEF-4B17-B736-B95EC6931A64}" presName="wedge5Tx" presStyleLbl="node1" presStyleIdx="4" presStyleCnt="5">
        <dgm:presLayoutVars>
          <dgm:chMax val="0"/>
          <dgm:chPref val="0"/>
          <dgm:bulletEnabled val="1"/>
        </dgm:presLayoutVars>
      </dgm:prSet>
      <dgm:spPr/>
    </dgm:pt>
  </dgm:ptLst>
  <dgm:cxnLst>
    <dgm:cxn modelId="{72A0CF04-3CF0-4F33-9736-BE9743267CDB}" srcId="{4FD7A2E9-7EEF-4B17-B736-B95EC6931A64}" destId="{1DDF89CE-1FCB-42F1-AC45-EAAF605A6CE6}" srcOrd="4" destOrd="0" parTransId="{A0A4EC74-9B85-47D6-AD83-4FC908623FA6}" sibTransId="{9899ABFA-B937-4248-A3DB-B836EEAB8CF7}"/>
    <dgm:cxn modelId="{8E58290A-652F-4C7F-97CB-60E906525332}" type="presOf" srcId="{743D8666-2105-472D-A9A3-C14C14E83C5A}" destId="{28AEF45E-3ACD-4D1A-8799-0428D5440AC0}" srcOrd="0" destOrd="0" presId="urn:microsoft.com/office/officeart/2005/8/layout/chart3"/>
    <dgm:cxn modelId="{936FFB11-ED70-496A-B26B-534E5438A09D}" type="presOf" srcId="{15FABA3B-C53F-4DBC-8C06-E47EDE80DB97}" destId="{11805E78-EA8E-4D33-9706-9112682128CF}" srcOrd="1" destOrd="0" presId="urn:microsoft.com/office/officeart/2005/8/layout/chart3"/>
    <dgm:cxn modelId="{91F73A21-092F-49AA-AEDD-116501F7CF02}" type="presOf" srcId="{1DDF89CE-1FCB-42F1-AC45-EAAF605A6CE6}" destId="{54AD511A-6558-47CA-9CB4-A7602701AC94}" srcOrd="0" destOrd="0" presId="urn:microsoft.com/office/officeart/2005/8/layout/chart3"/>
    <dgm:cxn modelId="{09D0D625-6AE5-46E9-AF9D-8DBE296BA34B}" srcId="{4FD7A2E9-7EEF-4B17-B736-B95EC6931A64}" destId="{15FABA3B-C53F-4DBC-8C06-E47EDE80DB97}" srcOrd="2" destOrd="0" parTransId="{E9AC25FA-0668-43A8-8A94-A2788F2C4CDB}" sibTransId="{D8210B6F-B6F1-4779-99A6-F02D291CE65C}"/>
    <dgm:cxn modelId="{1A12AD3E-9598-445C-9A25-5BA6B7303333}" srcId="{4FD7A2E9-7EEF-4B17-B736-B95EC6931A64}" destId="{51BC446C-EB0F-4793-A83C-6F4344F20F2A}" srcOrd="3" destOrd="0" parTransId="{CB86934E-D328-4C3E-84AD-7773FBA25915}" sibTransId="{EFD747A6-794F-434B-B8FC-3FACB7153850}"/>
    <dgm:cxn modelId="{7C70D667-097B-489B-8FCB-1F492C37C9FE}" type="presOf" srcId="{D65F908F-D67A-4AD7-9329-8C921B61C4D3}" destId="{068DBCB6-FB86-424F-854A-206E7FD14931}" srcOrd="0" destOrd="0" presId="urn:microsoft.com/office/officeart/2005/8/layout/chart3"/>
    <dgm:cxn modelId="{D976766A-0497-4E4E-8D38-4947B208E501}" type="presOf" srcId="{D65F908F-D67A-4AD7-9329-8C921B61C4D3}" destId="{5E2E2F2C-91DC-47C1-825A-7F6ADA2F36BE}" srcOrd="1" destOrd="0" presId="urn:microsoft.com/office/officeart/2005/8/layout/chart3"/>
    <dgm:cxn modelId="{70BC4C4F-CCD7-47A1-BD9B-46206FC5CCEB}" type="presOf" srcId="{51BC446C-EB0F-4793-A83C-6F4344F20F2A}" destId="{6832D3AE-0551-4181-B04B-86E33EF8D3DA}" srcOrd="0" destOrd="0" presId="urn:microsoft.com/office/officeart/2005/8/layout/chart3"/>
    <dgm:cxn modelId="{C7905A51-DECB-479C-9F3F-F89257264718}" type="presOf" srcId="{4FD7A2E9-7EEF-4B17-B736-B95EC6931A64}" destId="{DE360327-E355-40C0-9153-C3241BF8C2C4}" srcOrd="0" destOrd="0" presId="urn:microsoft.com/office/officeart/2005/8/layout/chart3"/>
    <dgm:cxn modelId="{08FE167D-1138-4CC5-A221-E109F8AD2379}" type="presOf" srcId="{51BC446C-EB0F-4793-A83C-6F4344F20F2A}" destId="{C0C609B7-3D1B-44BF-A6FC-4AF2308A8FB8}" srcOrd="1" destOrd="0" presId="urn:microsoft.com/office/officeart/2005/8/layout/chart3"/>
    <dgm:cxn modelId="{E6FE6D93-6D13-46FB-BEF1-B594915CADA8}" type="presOf" srcId="{743D8666-2105-472D-A9A3-C14C14E83C5A}" destId="{B8DE2DC6-0921-4034-8682-469826F40467}" srcOrd="1" destOrd="0" presId="urn:microsoft.com/office/officeart/2005/8/layout/chart3"/>
    <dgm:cxn modelId="{20BD259F-ED4E-4BED-B6AE-45E0C0849D85}" type="presOf" srcId="{1DDF89CE-1FCB-42F1-AC45-EAAF605A6CE6}" destId="{F32CDB37-330E-4D4F-A71C-AA9466AC56C9}" srcOrd="1" destOrd="0" presId="urn:microsoft.com/office/officeart/2005/8/layout/chart3"/>
    <dgm:cxn modelId="{A26D29A7-352D-4957-AE09-8CCA1AE54B5A}" type="presOf" srcId="{15FABA3B-C53F-4DBC-8C06-E47EDE80DB97}" destId="{3516A047-F1B8-420A-A242-5574C353FDBE}" srcOrd="0" destOrd="0" presId="urn:microsoft.com/office/officeart/2005/8/layout/chart3"/>
    <dgm:cxn modelId="{11A9A5C3-B68F-48A1-AD7C-7AEEBDEAE2E8}" srcId="{4FD7A2E9-7EEF-4B17-B736-B95EC6931A64}" destId="{D65F908F-D67A-4AD7-9329-8C921B61C4D3}" srcOrd="1" destOrd="0" parTransId="{5BC9C11E-C2F1-4A34-B90A-FDE31C80C5EC}" sibTransId="{89E1CFDC-4290-4218-BFA0-5EBB391EC241}"/>
    <dgm:cxn modelId="{836F3FF6-35FE-467B-AF1B-FD195224B29D}" srcId="{4FD7A2E9-7EEF-4B17-B736-B95EC6931A64}" destId="{743D8666-2105-472D-A9A3-C14C14E83C5A}" srcOrd="0" destOrd="0" parTransId="{9C4F3C9A-DE23-4AFD-841D-E25F164A45FC}" sibTransId="{1A75EC7B-CF63-4F1D-92CD-EC978ED51047}"/>
    <dgm:cxn modelId="{A3BDB140-7B97-41C8-9643-D7F2B3FCE1BD}" type="presParOf" srcId="{DE360327-E355-40C0-9153-C3241BF8C2C4}" destId="{28AEF45E-3ACD-4D1A-8799-0428D5440AC0}" srcOrd="0" destOrd="0" presId="urn:microsoft.com/office/officeart/2005/8/layout/chart3"/>
    <dgm:cxn modelId="{4149C6CB-4CC8-436D-B767-CF9EC930D1B9}" type="presParOf" srcId="{DE360327-E355-40C0-9153-C3241BF8C2C4}" destId="{B8DE2DC6-0921-4034-8682-469826F40467}" srcOrd="1" destOrd="0" presId="urn:microsoft.com/office/officeart/2005/8/layout/chart3"/>
    <dgm:cxn modelId="{597D6986-A647-42EC-A6D4-CF7D61CB3C66}" type="presParOf" srcId="{DE360327-E355-40C0-9153-C3241BF8C2C4}" destId="{068DBCB6-FB86-424F-854A-206E7FD14931}" srcOrd="2" destOrd="0" presId="urn:microsoft.com/office/officeart/2005/8/layout/chart3"/>
    <dgm:cxn modelId="{4D5DB427-99B4-4FE3-8CBF-BFE513EA4F48}" type="presParOf" srcId="{DE360327-E355-40C0-9153-C3241BF8C2C4}" destId="{5E2E2F2C-91DC-47C1-825A-7F6ADA2F36BE}" srcOrd="3" destOrd="0" presId="urn:microsoft.com/office/officeart/2005/8/layout/chart3"/>
    <dgm:cxn modelId="{5408B693-E013-4342-A1AB-3BDE0F82FF2A}" type="presParOf" srcId="{DE360327-E355-40C0-9153-C3241BF8C2C4}" destId="{3516A047-F1B8-420A-A242-5574C353FDBE}" srcOrd="4" destOrd="0" presId="urn:microsoft.com/office/officeart/2005/8/layout/chart3"/>
    <dgm:cxn modelId="{D06EEDAA-7DDA-4E4B-8F9D-30C2A5F09AA9}" type="presParOf" srcId="{DE360327-E355-40C0-9153-C3241BF8C2C4}" destId="{11805E78-EA8E-4D33-9706-9112682128CF}" srcOrd="5" destOrd="0" presId="urn:microsoft.com/office/officeart/2005/8/layout/chart3"/>
    <dgm:cxn modelId="{5526B8CA-50C3-4AB9-A412-563E5CB6896F}" type="presParOf" srcId="{DE360327-E355-40C0-9153-C3241BF8C2C4}" destId="{6832D3AE-0551-4181-B04B-86E33EF8D3DA}" srcOrd="6" destOrd="0" presId="urn:microsoft.com/office/officeart/2005/8/layout/chart3"/>
    <dgm:cxn modelId="{D1012F9B-A94F-4738-8F0B-982AF6B861BC}" type="presParOf" srcId="{DE360327-E355-40C0-9153-C3241BF8C2C4}" destId="{C0C609B7-3D1B-44BF-A6FC-4AF2308A8FB8}" srcOrd="7" destOrd="0" presId="urn:microsoft.com/office/officeart/2005/8/layout/chart3"/>
    <dgm:cxn modelId="{EFC1B0C7-9123-40A1-B857-EAED7F89890C}" type="presParOf" srcId="{DE360327-E355-40C0-9153-C3241BF8C2C4}" destId="{54AD511A-6558-47CA-9CB4-A7602701AC94}" srcOrd="8" destOrd="0" presId="urn:microsoft.com/office/officeart/2005/8/layout/chart3"/>
    <dgm:cxn modelId="{A1CE4FC6-A7F7-4F9F-989A-7945C42D7524}" type="presParOf" srcId="{DE360327-E355-40C0-9153-C3241BF8C2C4}" destId="{F32CDB37-330E-4D4F-A71C-AA9466AC56C9}" srcOrd="9"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420DA3-EF0B-4092-8E1D-DEBD877846FD}"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F70A8AA9-C8F1-45C0-9B5F-089B3B026E7E}">
      <dgm:prSet/>
      <dgm:spPr/>
      <dgm:t>
        <a:bodyPr/>
        <a:lstStyle/>
        <a:p>
          <a:pPr>
            <a:defRPr cap="all"/>
          </a:pPr>
          <a:r>
            <a:rPr lang="en-US"/>
            <a:t>The rivalry between Kodak and Fuji became even more pronounced during the transition from traditional film to digital photography.</a:t>
          </a:r>
        </a:p>
      </dgm:t>
    </dgm:pt>
    <dgm:pt modelId="{35C85B0A-8714-439A-BBB0-0F54BE22CE9B}" type="parTrans" cxnId="{1C8114F3-3612-4200-9C3D-2AA317268BA1}">
      <dgm:prSet/>
      <dgm:spPr/>
      <dgm:t>
        <a:bodyPr/>
        <a:lstStyle/>
        <a:p>
          <a:endParaRPr lang="en-US"/>
        </a:p>
      </dgm:t>
    </dgm:pt>
    <dgm:pt modelId="{9649D774-A006-43ED-A14A-D17D9324DEF4}" type="sibTrans" cxnId="{1C8114F3-3612-4200-9C3D-2AA317268BA1}">
      <dgm:prSet/>
      <dgm:spPr/>
      <dgm:t>
        <a:bodyPr/>
        <a:lstStyle/>
        <a:p>
          <a:endParaRPr lang="en-US"/>
        </a:p>
      </dgm:t>
    </dgm:pt>
    <dgm:pt modelId="{D0BF1952-EC36-4F37-A40E-514AA9EF6A96}">
      <dgm:prSet/>
      <dgm:spPr/>
      <dgm:t>
        <a:bodyPr/>
        <a:lstStyle/>
        <a:p>
          <a:pPr>
            <a:defRPr cap="all"/>
          </a:pPr>
          <a:r>
            <a:rPr lang="en-US"/>
            <a:t>Both companies faced challenges in adapting to the digital age, but Kodak's struggles were more pronounced. Fuji was relatively quicker in embracing digital technology.</a:t>
          </a:r>
        </a:p>
      </dgm:t>
    </dgm:pt>
    <dgm:pt modelId="{707AE5E9-828F-4A1F-8E82-5FDAE53E5023}" type="parTrans" cxnId="{6163F755-A77D-43F7-B859-35F8EE2B509B}">
      <dgm:prSet/>
      <dgm:spPr/>
      <dgm:t>
        <a:bodyPr/>
        <a:lstStyle/>
        <a:p>
          <a:endParaRPr lang="en-US"/>
        </a:p>
      </dgm:t>
    </dgm:pt>
    <dgm:pt modelId="{F821156F-16D7-4FB9-8BBB-C2CD92173865}" type="sibTrans" cxnId="{6163F755-A77D-43F7-B859-35F8EE2B509B}">
      <dgm:prSet/>
      <dgm:spPr/>
      <dgm:t>
        <a:bodyPr/>
        <a:lstStyle/>
        <a:p>
          <a:endParaRPr lang="en-US"/>
        </a:p>
      </dgm:t>
    </dgm:pt>
    <dgm:pt modelId="{0B52448E-94D3-40CC-85EF-004326E5DE3C}" type="pres">
      <dgm:prSet presAssocID="{F1420DA3-EF0B-4092-8E1D-DEBD877846FD}" presName="root" presStyleCnt="0">
        <dgm:presLayoutVars>
          <dgm:dir/>
          <dgm:resizeHandles val="exact"/>
        </dgm:presLayoutVars>
      </dgm:prSet>
      <dgm:spPr/>
    </dgm:pt>
    <dgm:pt modelId="{0834C17F-31B1-4280-A4C4-C839A6759D56}" type="pres">
      <dgm:prSet presAssocID="{F70A8AA9-C8F1-45C0-9B5F-089B3B026E7E}" presName="compNode" presStyleCnt="0"/>
      <dgm:spPr/>
    </dgm:pt>
    <dgm:pt modelId="{7E92BA57-5130-4A72-A842-CB75BE89170E}" type="pres">
      <dgm:prSet presAssocID="{F70A8AA9-C8F1-45C0-9B5F-089B3B026E7E}" presName="iconBgRect" presStyleLbl="bgShp" presStyleIdx="0" presStyleCnt="2"/>
      <dgm:spPr>
        <a:prstGeom prst="round2DiagRect">
          <a:avLst>
            <a:gd name="adj1" fmla="val 29727"/>
            <a:gd name="adj2" fmla="val 0"/>
          </a:avLst>
        </a:prstGeom>
      </dgm:spPr>
    </dgm:pt>
    <dgm:pt modelId="{4FE77238-7EA3-4D47-85BB-56263168DA3B}" type="pres">
      <dgm:prSet presAssocID="{F70A8AA9-C8F1-45C0-9B5F-089B3B026E7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mera"/>
        </a:ext>
      </dgm:extLst>
    </dgm:pt>
    <dgm:pt modelId="{A599332E-9429-42A8-8922-4633962CB15D}" type="pres">
      <dgm:prSet presAssocID="{F70A8AA9-C8F1-45C0-9B5F-089B3B026E7E}" presName="spaceRect" presStyleCnt="0"/>
      <dgm:spPr/>
    </dgm:pt>
    <dgm:pt modelId="{DA133938-20F7-4E7C-BBD0-6C99040338D4}" type="pres">
      <dgm:prSet presAssocID="{F70A8AA9-C8F1-45C0-9B5F-089B3B026E7E}" presName="textRect" presStyleLbl="revTx" presStyleIdx="0" presStyleCnt="2">
        <dgm:presLayoutVars>
          <dgm:chMax val="1"/>
          <dgm:chPref val="1"/>
        </dgm:presLayoutVars>
      </dgm:prSet>
      <dgm:spPr/>
    </dgm:pt>
    <dgm:pt modelId="{6916EF2C-5237-4CA6-B288-260F3910E5E3}" type="pres">
      <dgm:prSet presAssocID="{9649D774-A006-43ED-A14A-D17D9324DEF4}" presName="sibTrans" presStyleCnt="0"/>
      <dgm:spPr/>
    </dgm:pt>
    <dgm:pt modelId="{E5B0F19D-B257-42A9-813E-69EB4416C1BA}" type="pres">
      <dgm:prSet presAssocID="{D0BF1952-EC36-4F37-A40E-514AA9EF6A96}" presName="compNode" presStyleCnt="0"/>
      <dgm:spPr/>
    </dgm:pt>
    <dgm:pt modelId="{37EEE1B6-6E4E-4499-9E46-3650DC54E77E}" type="pres">
      <dgm:prSet presAssocID="{D0BF1952-EC36-4F37-A40E-514AA9EF6A96}" presName="iconBgRect" presStyleLbl="bgShp" presStyleIdx="1" presStyleCnt="2"/>
      <dgm:spPr>
        <a:prstGeom prst="round2DiagRect">
          <a:avLst>
            <a:gd name="adj1" fmla="val 29727"/>
            <a:gd name="adj2" fmla="val 0"/>
          </a:avLst>
        </a:prstGeom>
      </dgm:spPr>
    </dgm:pt>
    <dgm:pt modelId="{ABF7F5A5-1BC7-4C7C-80F5-0144D3251710}" type="pres">
      <dgm:prSet presAssocID="{D0BF1952-EC36-4F37-A40E-514AA9EF6A9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775D779E-0DB5-463C-B328-AA657B06E7EA}" type="pres">
      <dgm:prSet presAssocID="{D0BF1952-EC36-4F37-A40E-514AA9EF6A96}" presName="spaceRect" presStyleCnt="0"/>
      <dgm:spPr/>
    </dgm:pt>
    <dgm:pt modelId="{60E5A119-68C5-4B62-A4B7-15E6741F6BAC}" type="pres">
      <dgm:prSet presAssocID="{D0BF1952-EC36-4F37-A40E-514AA9EF6A96}" presName="textRect" presStyleLbl="revTx" presStyleIdx="1" presStyleCnt="2">
        <dgm:presLayoutVars>
          <dgm:chMax val="1"/>
          <dgm:chPref val="1"/>
        </dgm:presLayoutVars>
      </dgm:prSet>
      <dgm:spPr/>
    </dgm:pt>
  </dgm:ptLst>
  <dgm:cxnLst>
    <dgm:cxn modelId="{F950C61B-B6CB-419F-8FB6-5DEB16794CFB}" type="presOf" srcId="{F70A8AA9-C8F1-45C0-9B5F-089B3B026E7E}" destId="{DA133938-20F7-4E7C-BBD0-6C99040338D4}" srcOrd="0" destOrd="0" presId="urn:microsoft.com/office/officeart/2018/5/layout/IconLeafLabelList"/>
    <dgm:cxn modelId="{A835EF65-F6B1-42CF-9A56-C78B3D2C91BC}" type="presOf" srcId="{D0BF1952-EC36-4F37-A40E-514AA9EF6A96}" destId="{60E5A119-68C5-4B62-A4B7-15E6741F6BAC}" srcOrd="0" destOrd="0" presId="urn:microsoft.com/office/officeart/2018/5/layout/IconLeafLabelList"/>
    <dgm:cxn modelId="{FC0DF851-238B-4094-9D02-955623D91581}" type="presOf" srcId="{F1420DA3-EF0B-4092-8E1D-DEBD877846FD}" destId="{0B52448E-94D3-40CC-85EF-004326E5DE3C}" srcOrd="0" destOrd="0" presId="urn:microsoft.com/office/officeart/2018/5/layout/IconLeafLabelList"/>
    <dgm:cxn modelId="{6163F755-A77D-43F7-B859-35F8EE2B509B}" srcId="{F1420DA3-EF0B-4092-8E1D-DEBD877846FD}" destId="{D0BF1952-EC36-4F37-A40E-514AA9EF6A96}" srcOrd="1" destOrd="0" parTransId="{707AE5E9-828F-4A1F-8E82-5FDAE53E5023}" sibTransId="{F821156F-16D7-4FB9-8BBB-C2CD92173865}"/>
    <dgm:cxn modelId="{1C8114F3-3612-4200-9C3D-2AA317268BA1}" srcId="{F1420DA3-EF0B-4092-8E1D-DEBD877846FD}" destId="{F70A8AA9-C8F1-45C0-9B5F-089B3B026E7E}" srcOrd="0" destOrd="0" parTransId="{35C85B0A-8714-439A-BBB0-0F54BE22CE9B}" sibTransId="{9649D774-A006-43ED-A14A-D17D9324DEF4}"/>
    <dgm:cxn modelId="{3CE0BCB6-D396-4C97-BF98-10706EDE891C}" type="presParOf" srcId="{0B52448E-94D3-40CC-85EF-004326E5DE3C}" destId="{0834C17F-31B1-4280-A4C4-C839A6759D56}" srcOrd="0" destOrd="0" presId="urn:microsoft.com/office/officeart/2018/5/layout/IconLeafLabelList"/>
    <dgm:cxn modelId="{78B167F2-FC6C-45D0-834F-57F12F31287F}" type="presParOf" srcId="{0834C17F-31B1-4280-A4C4-C839A6759D56}" destId="{7E92BA57-5130-4A72-A842-CB75BE89170E}" srcOrd="0" destOrd="0" presId="urn:microsoft.com/office/officeart/2018/5/layout/IconLeafLabelList"/>
    <dgm:cxn modelId="{6B06266A-E3A5-40CC-BA15-58B54D3DC6DF}" type="presParOf" srcId="{0834C17F-31B1-4280-A4C4-C839A6759D56}" destId="{4FE77238-7EA3-4D47-85BB-56263168DA3B}" srcOrd="1" destOrd="0" presId="urn:microsoft.com/office/officeart/2018/5/layout/IconLeafLabelList"/>
    <dgm:cxn modelId="{07A3F6E5-3981-4CF7-9653-C2201D77234C}" type="presParOf" srcId="{0834C17F-31B1-4280-A4C4-C839A6759D56}" destId="{A599332E-9429-42A8-8922-4633962CB15D}" srcOrd="2" destOrd="0" presId="urn:microsoft.com/office/officeart/2018/5/layout/IconLeafLabelList"/>
    <dgm:cxn modelId="{FCD6408B-2BB3-453C-826D-86F509C9436F}" type="presParOf" srcId="{0834C17F-31B1-4280-A4C4-C839A6759D56}" destId="{DA133938-20F7-4E7C-BBD0-6C99040338D4}" srcOrd="3" destOrd="0" presId="urn:microsoft.com/office/officeart/2018/5/layout/IconLeafLabelList"/>
    <dgm:cxn modelId="{A3647767-EF2E-4939-826A-522E5C23ED1E}" type="presParOf" srcId="{0B52448E-94D3-40CC-85EF-004326E5DE3C}" destId="{6916EF2C-5237-4CA6-B288-260F3910E5E3}" srcOrd="1" destOrd="0" presId="urn:microsoft.com/office/officeart/2018/5/layout/IconLeafLabelList"/>
    <dgm:cxn modelId="{FDFCD993-D60C-46B8-980A-C6ECB160C630}" type="presParOf" srcId="{0B52448E-94D3-40CC-85EF-004326E5DE3C}" destId="{E5B0F19D-B257-42A9-813E-69EB4416C1BA}" srcOrd="2" destOrd="0" presId="urn:microsoft.com/office/officeart/2018/5/layout/IconLeafLabelList"/>
    <dgm:cxn modelId="{41C20625-7923-4A36-852C-60415CEB60E2}" type="presParOf" srcId="{E5B0F19D-B257-42A9-813E-69EB4416C1BA}" destId="{37EEE1B6-6E4E-4499-9E46-3650DC54E77E}" srcOrd="0" destOrd="0" presId="urn:microsoft.com/office/officeart/2018/5/layout/IconLeafLabelList"/>
    <dgm:cxn modelId="{57523420-691A-49E0-B5C7-893158F58F2D}" type="presParOf" srcId="{E5B0F19D-B257-42A9-813E-69EB4416C1BA}" destId="{ABF7F5A5-1BC7-4C7C-80F5-0144D3251710}" srcOrd="1" destOrd="0" presId="urn:microsoft.com/office/officeart/2018/5/layout/IconLeafLabelList"/>
    <dgm:cxn modelId="{EC9AD9C9-EF69-4735-8C90-2D442F2FB910}" type="presParOf" srcId="{E5B0F19D-B257-42A9-813E-69EB4416C1BA}" destId="{775D779E-0DB5-463C-B328-AA657B06E7EA}" srcOrd="2" destOrd="0" presId="urn:microsoft.com/office/officeart/2018/5/layout/IconLeafLabelList"/>
    <dgm:cxn modelId="{E9C2CFCD-F4F5-4F00-A3C8-952918629776}" type="presParOf" srcId="{E5B0F19D-B257-42A9-813E-69EB4416C1BA}" destId="{60E5A119-68C5-4B62-A4B7-15E6741F6BAC}"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EDCE5A2-E412-4194-875E-4357D4726791}"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6E456E24-EFAF-496F-A923-332EA9B3DB1F}">
      <dgm:prSet/>
      <dgm:spPr/>
      <dgm:t>
        <a:bodyPr/>
        <a:lstStyle/>
        <a:p>
          <a:pPr>
            <a:defRPr cap="all"/>
          </a:pPr>
          <a:r>
            <a:rPr lang="en-US"/>
            <a:t>Fuji's more proactive approach to digital photography allowed it to transition more smoothly into the digital era.</a:t>
          </a:r>
        </a:p>
      </dgm:t>
    </dgm:pt>
    <dgm:pt modelId="{EB0A7D44-5C76-4E42-83CA-43520D9068F4}" type="parTrans" cxnId="{8912B814-9921-420E-A546-97B116BBC38E}">
      <dgm:prSet/>
      <dgm:spPr/>
      <dgm:t>
        <a:bodyPr/>
        <a:lstStyle/>
        <a:p>
          <a:endParaRPr lang="en-US"/>
        </a:p>
      </dgm:t>
    </dgm:pt>
    <dgm:pt modelId="{C67A47E3-2F48-422F-8DD3-86C6EE061B3C}" type="sibTrans" cxnId="{8912B814-9921-420E-A546-97B116BBC38E}">
      <dgm:prSet/>
      <dgm:spPr/>
      <dgm:t>
        <a:bodyPr/>
        <a:lstStyle/>
        <a:p>
          <a:endParaRPr lang="en-US"/>
        </a:p>
      </dgm:t>
    </dgm:pt>
    <dgm:pt modelId="{64F92802-743F-4C1B-89CC-79860F57C71C}">
      <dgm:prSet/>
      <dgm:spPr/>
      <dgm:t>
        <a:bodyPr/>
        <a:lstStyle/>
        <a:p>
          <a:pPr>
            <a:defRPr cap="all"/>
          </a:pPr>
          <a:r>
            <a:rPr lang="en-US"/>
            <a:t>Kodak faced financial difficulties and eventually filed for bankruptcy protection in 2012, marking a significant decline in its influence in the industry.</a:t>
          </a:r>
        </a:p>
      </dgm:t>
    </dgm:pt>
    <dgm:pt modelId="{96BD8A4B-5343-4082-9868-E13E255F3C86}" type="parTrans" cxnId="{4F8E343D-7E5B-4E57-BFB9-4F9C8EE24337}">
      <dgm:prSet/>
      <dgm:spPr/>
      <dgm:t>
        <a:bodyPr/>
        <a:lstStyle/>
        <a:p>
          <a:endParaRPr lang="en-US"/>
        </a:p>
      </dgm:t>
    </dgm:pt>
    <dgm:pt modelId="{8CAC8577-5E4C-4578-BAD8-F98A370EE4DA}" type="sibTrans" cxnId="{4F8E343D-7E5B-4E57-BFB9-4F9C8EE24337}">
      <dgm:prSet/>
      <dgm:spPr/>
      <dgm:t>
        <a:bodyPr/>
        <a:lstStyle/>
        <a:p>
          <a:endParaRPr lang="en-US"/>
        </a:p>
      </dgm:t>
    </dgm:pt>
    <dgm:pt modelId="{0A3C9C6C-A3B8-4E27-B04B-75DADC8BCE1B}" type="pres">
      <dgm:prSet presAssocID="{CEDCE5A2-E412-4194-875E-4357D4726791}" presName="root" presStyleCnt="0">
        <dgm:presLayoutVars>
          <dgm:dir/>
          <dgm:resizeHandles val="exact"/>
        </dgm:presLayoutVars>
      </dgm:prSet>
      <dgm:spPr/>
    </dgm:pt>
    <dgm:pt modelId="{2E366B1B-13A8-42F6-AC5F-576320BC79A8}" type="pres">
      <dgm:prSet presAssocID="{6E456E24-EFAF-496F-A923-332EA9B3DB1F}" presName="compNode" presStyleCnt="0"/>
      <dgm:spPr/>
    </dgm:pt>
    <dgm:pt modelId="{A5F5E938-9226-4061-A768-8B17113952DA}" type="pres">
      <dgm:prSet presAssocID="{6E456E24-EFAF-496F-A923-332EA9B3DB1F}" presName="iconBgRect" presStyleLbl="bgShp" presStyleIdx="0" presStyleCnt="2"/>
      <dgm:spPr/>
    </dgm:pt>
    <dgm:pt modelId="{FDDA59A5-6386-4BB1-877E-BCA2EC245593}" type="pres">
      <dgm:prSet presAssocID="{6E456E24-EFAF-496F-A923-332EA9B3DB1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mera"/>
        </a:ext>
      </dgm:extLst>
    </dgm:pt>
    <dgm:pt modelId="{F2423D86-2749-49AA-95A2-36EA612D3D4A}" type="pres">
      <dgm:prSet presAssocID="{6E456E24-EFAF-496F-A923-332EA9B3DB1F}" presName="spaceRect" presStyleCnt="0"/>
      <dgm:spPr/>
    </dgm:pt>
    <dgm:pt modelId="{F17002E7-0BDD-47DB-970A-EAF0E0F64DB7}" type="pres">
      <dgm:prSet presAssocID="{6E456E24-EFAF-496F-A923-332EA9B3DB1F}" presName="textRect" presStyleLbl="revTx" presStyleIdx="0" presStyleCnt="2">
        <dgm:presLayoutVars>
          <dgm:chMax val="1"/>
          <dgm:chPref val="1"/>
        </dgm:presLayoutVars>
      </dgm:prSet>
      <dgm:spPr/>
    </dgm:pt>
    <dgm:pt modelId="{7A3BA7AD-7440-453F-BDBD-99B2D854EF1B}" type="pres">
      <dgm:prSet presAssocID="{C67A47E3-2F48-422F-8DD3-86C6EE061B3C}" presName="sibTrans" presStyleCnt="0"/>
      <dgm:spPr/>
    </dgm:pt>
    <dgm:pt modelId="{02A2E960-F2CB-4D05-AC35-EE6AE3D33AE4}" type="pres">
      <dgm:prSet presAssocID="{64F92802-743F-4C1B-89CC-79860F57C71C}" presName="compNode" presStyleCnt="0"/>
      <dgm:spPr/>
    </dgm:pt>
    <dgm:pt modelId="{5279BA90-2F43-4463-92B3-31361CD66758}" type="pres">
      <dgm:prSet presAssocID="{64F92802-743F-4C1B-89CC-79860F57C71C}" presName="iconBgRect" presStyleLbl="bgShp" presStyleIdx="1" presStyleCnt="2"/>
      <dgm:spPr/>
    </dgm:pt>
    <dgm:pt modelId="{EE1DC2B6-7034-409F-833D-8DF928B415C0}" type="pres">
      <dgm:prSet presAssocID="{64F92802-743F-4C1B-89CC-79860F57C71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951E924B-CA1A-4385-8C35-860170BAE9A0}" type="pres">
      <dgm:prSet presAssocID="{64F92802-743F-4C1B-89CC-79860F57C71C}" presName="spaceRect" presStyleCnt="0"/>
      <dgm:spPr/>
    </dgm:pt>
    <dgm:pt modelId="{EA994A73-466F-46B5-BC88-F9DC544ACA1B}" type="pres">
      <dgm:prSet presAssocID="{64F92802-743F-4C1B-89CC-79860F57C71C}" presName="textRect" presStyleLbl="revTx" presStyleIdx="1" presStyleCnt="2">
        <dgm:presLayoutVars>
          <dgm:chMax val="1"/>
          <dgm:chPref val="1"/>
        </dgm:presLayoutVars>
      </dgm:prSet>
      <dgm:spPr/>
    </dgm:pt>
  </dgm:ptLst>
  <dgm:cxnLst>
    <dgm:cxn modelId="{8912B814-9921-420E-A546-97B116BBC38E}" srcId="{CEDCE5A2-E412-4194-875E-4357D4726791}" destId="{6E456E24-EFAF-496F-A923-332EA9B3DB1F}" srcOrd="0" destOrd="0" parTransId="{EB0A7D44-5C76-4E42-83CA-43520D9068F4}" sibTransId="{C67A47E3-2F48-422F-8DD3-86C6EE061B3C}"/>
    <dgm:cxn modelId="{636AA318-D3D0-48CF-91B3-9852C76C1896}" type="presOf" srcId="{6E456E24-EFAF-496F-A923-332EA9B3DB1F}" destId="{F17002E7-0BDD-47DB-970A-EAF0E0F64DB7}" srcOrd="0" destOrd="0" presId="urn:microsoft.com/office/officeart/2018/5/layout/IconCircleLabelList"/>
    <dgm:cxn modelId="{EC732D30-C823-407D-B5AA-2BA7D2485FE4}" type="presOf" srcId="{CEDCE5A2-E412-4194-875E-4357D4726791}" destId="{0A3C9C6C-A3B8-4E27-B04B-75DADC8BCE1B}" srcOrd="0" destOrd="0" presId="urn:microsoft.com/office/officeart/2018/5/layout/IconCircleLabelList"/>
    <dgm:cxn modelId="{4F8E343D-7E5B-4E57-BFB9-4F9C8EE24337}" srcId="{CEDCE5A2-E412-4194-875E-4357D4726791}" destId="{64F92802-743F-4C1B-89CC-79860F57C71C}" srcOrd="1" destOrd="0" parTransId="{96BD8A4B-5343-4082-9868-E13E255F3C86}" sibTransId="{8CAC8577-5E4C-4578-BAD8-F98A370EE4DA}"/>
    <dgm:cxn modelId="{52234564-DA8B-4FE5-913F-D2801DA9EECD}" type="presOf" srcId="{64F92802-743F-4C1B-89CC-79860F57C71C}" destId="{EA994A73-466F-46B5-BC88-F9DC544ACA1B}" srcOrd="0" destOrd="0" presId="urn:microsoft.com/office/officeart/2018/5/layout/IconCircleLabelList"/>
    <dgm:cxn modelId="{4C61B936-9787-47D8-AA3D-0F2319D4A1CE}" type="presParOf" srcId="{0A3C9C6C-A3B8-4E27-B04B-75DADC8BCE1B}" destId="{2E366B1B-13A8-42F6-AC5F-576320BC79A8}" srcOrd="0" destOrd="0" presId="urn:microsoft.com/office/officeart/2018/5/layout/IconCircleLabelList"/>
    <dgm:cxn modelId="{C7E8689E-3782-45A7-B361-BD1C2A8CA897}" type="presParOf" srcId="{2E366B1B-13A8-42F6-AC5F-576320BC79A8}" destId="{A5F5E938-9226-4061-A768-8B17113952DA}" srcOrd="0" destOrd="0" presId="urn:microsoft.com/office/officeart/2018/5/layout/IconCircleLabelList"/>
    <dgm:cxn modelId="{D9752082-A824-4E93-A66A-A2C3E4AC13CA}" type="presParOf" srcId="{2E366B1B-13A8-42F6-AC5F-576320BC79A8}" destId="{FDDA59A5-6386-4BB1-877E-BCA2EC245593}" srcOrd="1" destOrd="0" presId="urn:microsoft.com/office/officeart/2018/5/layout/IconCircleLabelList"/>
    <dgm:cxn modelId="{AE963899-A581-462C-B462-4B7E595DF796}" type="presParOf" srcId="{2E366B1B-13A8-42F6-AC5F-576320BC79A8}" destId="{F2423D86-2749-49AA-95A2-36EA612D3D4A}" srcOrd="2" destOrd="0" presId="urn:microsoft.com/office/officeart/2018/5/layout/IconCircleLabelList"/>
    <dgm:cxn modelId="{A9D1C417-ACE7-4B79-B38C-F79B6173CBA3}" type="presParOf" srcId="{2E366B1B-13A8-42F6-AC5F-576320BC79A8}" destId="{F17002E7-0BDD-47DB-970A-EAF0E0F64DB7}" srcOrd="3" destOrd="0" presId="urn:microsoft.com/office/officeart/2018/5/layout/IconCircleLabelList"/>
    <dgm:cxn modelId="{8D03D154-4E34-40B3-AE6B-C205E3271A10}" type="presParOf" srcId="{0A3C9C6C-A3B8-4E27-B04B-75DADC8BCE1B}" destId="{7A3BA7AD-7440-453F-BDBD-99B2D854EF1B}" srcOrd="1" destOrd="0" presId="urn:microsoft.com/office/officeart/2018/5/layout/IconCircleLabelList"/>
    <dgm:cxn modelId="{1B4941D6-BE1C-44F3-8814-0BDC261B5C1C}" type="presParOf" srcId="{0A3C9C6C-A3B8-4E27-B04B-75DADC8BCE1B}" destId="{02A2E960-F2CB-4D05-AC35-EE6AE3D33AE4}" srcOrd="2" destOrd="0" presId="urn:microsoft.com/office/officeart/2018/5/layout/IconCircleLabelList"/>
    <dgm:cxn modelId="{5A6706B0-9260-40F4-B5CF-CA00247DBD73}" type="presParOf" srcId="{02A2E960-F2CB-4D05-AC35-EE6AE3D33AE4}" destId="{5279BA90-2F43-4463-92B3-31361CD66758}" srcOrd="0" destOrd="0" presId="urn:microsoft.com/office/officeart/2018/5/layout/IconCircleLabelList"/>
    <dgm:cxn modelId="{AF128BA9-21D1-4D5D-9CA6-E8D700754548}" type="presParOf" srcId="{02A2E960-F2CB-4D05-AC35-EE6AE3D33AE4}" destId="{EE1DC2B6-7034-409F-833D-8DF928B415C0}" srcOrd="1" destOrd="0" presId="urn:microsoft.com/office/officeart/2018/5/layout/IconCircleLabelList"/>
    <dgm:cxn modelId="{8AC83E6D-7EE6-4DEB-8284-7E393431EE98}" type="presParOf" srcId="{02A2E960-F2CB-4D05-AC35-EE6AE3D33AE4}" destId="{951E924B-CA1A-4385-8C35-860170BAE9A0}" srcOrd="2" destOrd="0" presId="urn:microsoft.com/office/officeart/2018/5/layout/IconCircleLabelList"/>
    <dgm:cxn modelId="{B5D24D6C-EF51-4F99-8C3E-3C588F806443}" type="presParOf" srcId="{02A2E960-F2CB-4D05-AC35-EE6AE3D33AE4}" destId="{EA994A73-466F-46B5-BC88-F9DC544ACA1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AEF45E-3ACD-4D1A-8799-0428D5440AC0}">
      <dsp:nvSpPr>
        <dsp:cNvPr id="0" name=""/>
        <dsp:cNvSpPr/>
      </dsp:nvSpPr>
      <dsp:spPr>
        <a:xfrm>
          <a:off x="829056" y="299036"/>
          <a:ext cx="4204026" cy="4204026"/>
        </a:xfrm>
        <a:prstGeom prst="pie">
          <a:avLst>
            <a:gd name="adj1" fmla="val 16200000"/>
            <a:gd name="adj2" fmla="val 2052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The Panchatantra is a collection of stories. There are major of</a:t>
          </a:r>
          <a:r>
            <a:rPr lang="en-US" sz="1400" kern="1200" dirty="0">
              <a:latin typeface="Calibri Light" panose="020F0302020204030204"/>
            </a:rPr>
            <a:t> 5</a:t>
          </a:r>
          <a:r>
            <a:rPr lang="en-US" sz="1400" kern="1200" dirty="0"/>
            <a:t> types -</a:t>
          </a:r>
        </a:p>
      </dsp:txBody>
      <dsp:txXfrm>
        <a:off x="2984121" y="927138"/>
        <a:ext cx="1426366" cy="975934"/>
      </dsp:txXfrm>
    </dsp:sp>
    <dsp:sp modelId="{068DBCB6-FB86-424F-854A-206E7FD14931}">
      <dsp:nvSpPr>
        <dsp:cNvPr id="0" name=""/>
        <dsp:cNvSpPr/>
      </dsp:nvSpPr>
      <dsp:spPr>
        <a:xfrm>
          <a:off x="681916" y="501730"/>
          <a:ext cx="4204026" cy="4204026"/>
        </a:xfrm>
        <a:prstGeom prst="pie">
          <a:avLst>
            <a:gd name="adj1" fmla="val 20520000"/>
            <a:gd name="adj2" fmla="val 324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"Mitra </a:t>
          </a:r>
          <a:r>
            <a:rPr lang="en-US" sz="1400" kern="1200" dirty="0" err="1"/>
            <a:t>Bheda</a:t>
          </a:r>
          <a:r>
            <a:rPr lang="en-US" sz="1400" kern="1200" dirty="0"/>
            <a:t>" (Loss of Friends),</a:t>
          </a:r>
          <a:r>
            <a:rPr lang="en-US" sz="1400" kern="1200" dirty="0">
              <a:latin typeface="Calibri Light" panose="020F0302020204030204"/>
            </a:rPr>
            <a:t> </a:t>
          </a:r>
          <a:endParaRPr lang="en-US" sz="1400" kern="1200" dirty="0"/>
        </a:p>
      </dsp:txBody>
      <dsp:txXfrm>
        <a:off x="3429547" y="2403552"/>
        <a:ext cx="1251198" cy="1056011"/>
      </dsp:txXfrm>
    </dsp:sp>
    <dsp:sp modelId="{3516A047-F1B8-420A-A242-5574C353FDBE}">
      <dsp:nvSpPr>
        <dsp:cNvPr id="0" name=""/>
        <dsp:cNvSpPr/>
      </dsp:nvSpPr>
      <dsp:spPr>
        <a:xfrm>
          <a:off x="681916" y="501730"/>
          <a:ext cx="4204026" cy="4204026"/>
        </a:xfrm>
        <a:prstGeom prst="pie">
          <a:avLst>
            <a:gd name="adj1" fmla="val 3240000"/>
            <a:gd name="adj2" fmla="val 756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"Mitra Laabha" (Gaining Friends),</a:t>
          </a:r>
          <a:r>
            <a:rPr lang="en-US" sz="1400" kern="1200" dirty="0">
              <a:latin typeface="Calibri Light" panose="020F0302020204030204"/>
            </a:rPr>
            <a:t> </a:t>
          </a:r>
          <a:endParaRPr lang="en-US" sz="1400" kern="1200" dirty="0"/>
        </a:p>
      </dsp:txBody>
      <dsp:txXfrm>
        <a:off x="2033210" y="3654750"/>
        <a:ext cx="1501438" cy="900862"/>
      </dsp:txXfrm>
    </dsp:sp>
    <dsp:sp modelId="{6832D3AE-0551-4181-B04B-86E33EF8D3DA}">
      <dsp:nvSpPr>
        <dsp:cNvPr id="0" name=""/>
        <dsp:cNvSpPr/>
      </dsp:nvSpPr>
      <dsp:spPr>
        <a:xfrm>
          <a:off x="681916" y="501730"/>
          <a:ext cx="4204026" cy="4204026"/>
        </a:xfrm>
        <a:prstGeom prst="pie">
          <a:avLst>
            <a:gd name="adj1" fmla="val 7560000"/>
            <a:gd name="adj2" fmla="val 1188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"Suhrud </a:t>
          </a:r>
          <a:r>
            <a:rPr lang="en-US" sz="1400" kern="1200" dirty="0" err="1"/>
            <a:t>Bheda</a:t>
          </a:r>
          <a:r>
            <a:rPr lang="en-US" sz="1400" kern="1200" dirty="0"/>
            <a:t>" (Causing Discord Between Friends),</a:t>
          </a:r>
          <a:r>
            <a:rPr lang="en-US" sz="1400" kern="1200" dirty="0">
              <a:latin typeface="Calibri Light" panose="020F0302020204030204"/>
            </a:rPr>
            <a:t> </a:t>
          </a:r>
          <a:endParaRPr lang="en-US" sz="1400" kern="1200" dirty="0"/>
        </a:p>
      </dsp:txBody>
      <dsp:txXfrm>
        <a:off x="882107" y="2403552"/>
        <a:ext cx="1251198" cy="1056011"/>
      </dsp:txXfrm>
    </dsp:sp>
    <dsp:sp modelId="{54AD511A-6558-47CA-9CB4-A7602701AC94}">
      <dsp:nvSpPr>
        <dsp:cNvPr id="0" name=""/>
        <dsp:cNvSpPr/>
      </dsp:nvSpPr>
      <dsp:spPr>
        <a:xfrm>
          <a:off x="681916" y="501730"/>
          <a:ext cx="4204026" cy="4204026"/>
        </a:xfrm>
        <a:prstGeom prst="pie">
          <a:avLst>
            <a:gd name="adj1" fmla="val 11880000"/>
            <a:gd name="adj2" fmla="val 1620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"Vigraha" (Separation," and "Sandhi")</a:t>
          </a:r>
        </a:p>
      </dsp:txBody>
      <dsp:txXfrm>
        <a:off x="1295003" y="1142344"/>
        <a:ext cx="1426366" cy="9759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92BA57-5130-4A72-A842-CB75BE89170E}">
      <dsp:nvSpPr>
        <dsp:cNvPr id="0" name=""/>
        <dsp:cNvSpPr/>
      </dsp:nvSpPr>
      <dsp:spPr>
        <a:xfrm>
          <a:off x="2044800" y="174437"/>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E77238-7EA3-4D47-85BB-56263168DA3B}">
      <dsp:nvSpPr>
        <dsp:cNvPr id="0" name=""/>
        <dsp:cNvSpPr/>
      </dsp:nvSpPr>
      <dsp:spPr>
        <a:xfrm>
          <a:off x="2512800" y="642437"/>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133938-20F7-4E7C-BBD0-6C99040338D4}">
      <dsp:nvSpPr>
        <dsp:cNvPr id="0" name=""/>
        <dsp:cNvSpPr/>
      </dsp:nvSpPr>
      <dsp:spPr>
        <a:xfrm>
          <a:off x="1342800" y="30544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The rivalry between Kodak and Fuji became even more pronounced during the transition from traditional film to digital photography.</a:t>
          </a:r>
        </a:p>
      </dsp:txBody>
      <dsp:txXfrm>
        <a:off x="1342800" y="3054438"/>
        <a:ext cx="3600000" cy="720000"/>
      </dsp:txXfrm>
    </dsp:sp>
    <dsp:sp modelId="{37EEE1B6-6E4E-4499-9E46-3650DC54E77E}">
      <dsp:nvSpPr>
        <dsp:cNvPr id="0" name=""/>
        <dsp:cNvSpPr/>
      </dsp:nvSpPr>
      <dsp:spPr>
        <a:xfrm>
          <a:off x="6274800" y="174437"/>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F7F5A5-1BC7-4C7C-80F5-0144D3251710}">
      <dsp:nvSpPr>
        <dsp:cNvPr id="0" name=""/>
        <dsp:cNvSpPr/>
      </dsp:nvSpPr>
      <dsp:spPr>
        <a:xfrm>
          <a:off x="6742800" y="642437"/>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E5A119-68C5-4B62-A4B7-15E6741F6BAC}">
      <dsp:nvSpPr>
        <dsp:cNvPr id="0" name=""/>
        <dsp:cNvSpPr/>
      </dsp:nvSpPr>
      <dsp:spPr>
        <a:xfrm>
          <a:off x="5572800" y="30544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Both companies faced challenges in adapting to the digital age, but Kodak's struggles were more pronounced. Fuji was relatively quicker in embracing digital technology.</a:t>
          </a:r>
        </a:p>
      </dsp:txBody>
      <dsp:txXfrm>
        <a:off x="5572800" y="3054438"/>
        <a:ext cx="36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F5E938-9226-4061-A768-8B17113952DA}">
      <dsp:nvSpPr>
        <dsp:cNvPr id="0" name=""/>
        <dsp:cNvSpPr/>
      </dsp:nvSpPr>
      <dsp:spPr>
        <a:xfrm>
          <a:off x="2044800" y="174437"/>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DA59A5-6386-4BB1-877E-BCA2EC245593}">
      <dsp:nvSpPr>
        <dsp:cNvPr id="0" name=""/>
        <dsp:cNvSpPr/>
      </dsp:nvSpPr>
      <dsp:spPr>
        <a:xfrm>
          <a:off x="2512800" y="642437"/>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7002E7-0BDD-47DB-970A-EAF0E0F64DB7}">
      <dsp:nvSpPr>
        <dsp:cNvPr id="0" name=""/>
        <dsp:cNvSpPr/>
      </dsp:nvSpPr>
      <dsp:spPr>
        <a:xfrm>
          <a:off x="1342800" y="30544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Fuji's more proactive approach to digital photography allowed it to transition more smoothly into the digital era.</a:t>
          </a:r>
        </a:p>
      </dsp:txBody>
      <dsp:txXfrm>
        <a:off x="1342800" y="3054438"/>
        <a:ext cx="3600000" cy="720000"/>
      </dsp:txXfrm>
    </dsp:sp>
    <dsp:sp modelId="{5279BA90-2F43-4463-92B3-31361CD66758}">
      <dsp:nvSpPr>
        <dsp:cNvPr id="0" name=""/>
        <dsp:cNvSpPr/>
      </dsp:nvSpPr>
      <dsp:spPr>
        <a:xfrm>
          <a:off x="6274800" y="174437"/>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1DC2B6-7034-409F-833D-8DF928B415C0}">
      <dsp:nvSpPr>
        <dsp:cNvPr id="0" name=""/>
        <dsp:cNvSpPr/>
      </dsp:nvSpPr>
      <dsp:spPr>
        <a:xfrm>
          <a:off x="6742800" y="642437"/>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994A73-466F-46B5-BC88-F9DC544ACA1B}">
      <dsp:nvSpPr>
        <dsp:cNvPr id="0" name=""/>
        <dsp:cNvSpPr/>
      </dsp:nvSpPr>
      <dsp:spPr>
        <a:xfrm>
          <a:off x="5572800" y="30544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Kodak faced financial difficulties and eventually filed for bankruptcy protection in 2012, marking a significant decline in its influence in the industry.</a:t>
          </a:r>
        </a:p>
      </dsp:txBody>
      <dsp:txXfrm>
        <a:off x="5572800" y="3054438"/>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8/18/2023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8/18/2023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8/18/2023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medium.com/technology-changing-the-world-we-know/kodak-moment-521c1530c5d1"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Graphic 3">
            <a:extLst>
              <a:ext uri="{FF2B5EF4-FFF2-40B4-BE49-F238E27FC236}">
                <a16:creationId xmlns:a16="http://schemas.microsoft.com/office/drawing/2014/main" id="{3147AEEF-9F9E-2AAC-F896-ACC22EF892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039" y="1423523"/>
            <a:ext cx="3721467" cy="372146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TextBox 4">
            <a:extLst>
              <a:ext uri="{FF2B5EF4-FFF2-40B4-BE49-F238E27FC236}">
                <a16:creationId xmlns:a16="http://schemas.microsoft.com/office/drawing/2014/main" id="{4599DF35-A0D9-ED96-32E2-E26F065FC842}"/>
              </a:ext>
            </a:extLst>
          </p:cNvPr>
          <p:cNvSpPr txBox="1"/>
          <p:nvPr/>
        </p:nvSpPr>
        <p:spPr>
          <a:xfrm>
            <a:off x="6095999" y="3924299"/>
            <a:ext cx="2634342" cy="10967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dirty="0">
                <a:ea typeface="+mn-lt"/>
                <a:cs typeface="+mn-lt"/>
              </a:rPr>
              <a:t>Submitted By- </a:t>
            </a:r>
          </a:p>
          <a:p>
            <a:pPr>
              <a:lnSpc>
                <a:spcPct val="90000"/>
              </a:lnSpc>
              <a:spcBef>
                <a:spcPts val="1000"/>
              </a:spcBef>
            </a:pPr>
            <a:r>
              <a:rPr lang="en-US" dirty="0">
                <a:ea typeface="+mn-lt"/>
                <a:cs typeface="+mn-lt"/>
              </a:rPr>
              <a:t>Shankh Bansal</a:t>
            </a:r>
          </a:p>
          <a:p>
            <a:pPr>
              <a:lnSpc>
                <a:spcPct val="90000"/>
              </a:lnSpc>
              <a:spcBef>
                <a:spcPts val="1000"/>
              </a:spcBef>
            </a:pPr>
            <a:r>
              <a:rPr lang="en-US" dirty="0">
                <a:ea typeface="+mn-lt"/>
                <a:cs typeface="+mn-lt"/>
              </a:rPr>
              <a:t>AU22C1013</a:t>
            </a:r>
          </a:p>
        </p:txBody>
      </p:sp>
      <p:sp>
        <p:nvSpPr>
          <p:cNvPr id="6" name="TextBox 5">
            <a:extLst>
              <a:ext uri="{FF2B5EF4-FFF2-40B4-BE49-F238E27FC236}">
                <a16:creationId xmlns:a16="http://schemas.microsoft.com/office/drawing/2014/main" id="{FA848A1D-1B85-AA27-6F31-BBE6E8117590}"/>
              </a:ext>
            </a:extLst>
          </p:cNvPr>
          <p:cNvSpPr txBox="1"/>
          <p:nvPr/>
        </p:nvSpPr>
        <p:spPr>
          <a:xfrm>
            <a:off x="9122229" y="3853542"/>
            <a:ext cx="2079171" cy="955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Submitted To – </a:t>
            </a:r>
            <a:endParaRPr lang="en-US"/>
          </a:p>
          <a:p>
            <a:r>
              <a:rPr lang="en-US" dirty="0">
                <a:ea typeface="+mn-lt"/>
                <a:cs typeface="+mn-lt"/>
              </a:rPr>
              <a:t>Dr. Harish Bapat</a:t>
            </a:r>
            <a:endParaRPr lang="en-US"/>
          </a:p>
          <a:p>
            <a:pPr algn="l"/>
            <a:endParaRPr lang="en-US" dirty="0">
              <a:cs typeface="Calibri"/>
            </a:endParaRPr>
          </a:p>
        </p:txBody>
      </p:sp>
      <p:sp>
        <p:nvSpPr>
          <p:cNvPr id="7" name="TextBox 6">
            <a:extLst>
              <a:ext uri="{FF2B5EF4-FFF2-40B4-BE49-F238E27FC236}">
                <a16:creationId xmlns:a16="http://schemas.microsoft.com/office/drawing/2014/main" id="{BA16564A-5D74-F399-769B-60D3C014CABD}"/>
              </a:ext>
            </a:extLst>
          </p:cNvPr>
          <p:cNvSpPr txBox="1"/>
          <p:nvPr/>
        </p:nvSpPr>
        <p:spPr>
          <a:xfrm>
            <a:off x="5290457" y="1654629"/>
            <a:ext cx="5725884" cy="5909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ts val="1000"/>
              </a:spcBef>
            </a:pPr>
            <a:endParaRPr lang="en-US" sz="3600" dirty="0">
              <a:latin typeface="Arial"/>
              <a:cs typeface="Arial"/>
            </a:endParaRPr>
          </a:p>
        </p:txBody>
      </p:sp>
      <p:sp>
        <p:nvSpPr>
          <p:cNvPr id="2" name="TextBox 1">
            <a:extLst>
              <a:ext uri="{FF2B5EF4-FFF2-40B4-BE49-F238E27FC236}">
                <a16:creationId xmlns:a16="http://schemas.microsoft.com/office/drawing/2014/main" id="{2A1DE23D-97E1-2EDA-3190-A9305D443516}"/>
              </a:ext>
            </a:extLst>
          </p:cNvPr>
          <p:cNvSpPr txBox="1"/>
          <p:nvPr/>
        </p:nvSpPr>
        <p:spPr>
          <a:xfrm>
            <a:off x="5519056" y="1654628"/>
            <a:ext cx="6139542" cy="1494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ts val="1000"/>
              </a:spcBef>
            </a:pPr>
            <a:r>
              <a:rPr lang="en-US" sz="3600" dirty="0">
                <a:latin typeface="Arial"/>
                <a:cs typeface="Arial"/>
              </a:rPr>
              <a:t>BBA 3rd SEM 2023 – 2024</a:t>
            </a:r>
          </a:p>
          <a:p>
            <a:pPr algn="ctr">
              <a:lnSpc>
                <a:spcPct val="90000"/>
              </a:lnSpc>
              <a:spcBef>
                <a:spcPts val="1000"/>
              </a:spcBef>
            </a:pPr>
            <a:r>
              <a:rPr lang="en-US" sz="3600" dirty="0">
                <a:latin typeface="Arial"/>
                <a:cs typeface="Arial"/>
              </a:rPr>
              <a:t>Strategy &amp; Panchatantra</a:t>
            </a:r>
          </a:p>
          <a:p>
            <a:endParaRPr lang="en-US" dirty="0">
              <a:latin typeface="Calibri" panose="020F0502020204030204"/>
              <a:ea typeface="+mn-lt"/>
              <a:cs typeface="Calibri" panose="020F0502020204030204"/>
            </a:endParaRPr>
          </a:p>
        </p:txBody>
      </p:sp>
    </p:spTree>
    <p:extLst>
      <p:ext uri="{BB962C8B-B14F-4D97-AF65-F5344CB8AC3E}">
        <p14:creationId xmlns:p14="http://schemas.microsoft.com/office/powerpoint/2010/main" val="1080578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DF9A7B-4E00-0D7E-28D4-68348B08E33B}"/>
              </a:ext>
            </a:extLst>
          </p:cNvPr>
          <p:cNvSpPr>
            <a:spLocks noGrp="1"/>
          </p:cNvSpPr>
          <p:nvPr>
            <p:ph type="title"/>
          </p:nvPr>
        </p:nvSpPr>
        <p:spPr>
          <a:xfrm>
            <a:off x="5297762" y="329184"/>
            <a:ext cx="6251110" cy="1783080"/>
          </a:xfrm>
        </p:spPr>
        <p:txBody>
          <a:bodyPr anchor="b">
            <a:normAutofit/>
          </a:bodyPr>
          <a:lstStyle/>
          <a:p>
            <a:r>
              <a:rPr lang="en-US" sz="4800" b="1" dirty="0">
                <a:ea typeface="+mj-lt"/>
                <a:cs typeface="+mj-lt"/>
              </a:rPr>
              <a:t>Introduction of Flexible Film (1900s-1920s):</a:t>
            </a:r>
            <a:endParaRPr lang="en-US" sz="4800">
              <a:ea typeface="+mj-lt"/>
              <a:cs typeface="+mj-lt"/>
            </a:endParaRPr>
          </a:p>
        </p:txBody>
      </p:sp>
      <p:pic>
        <p:nvPicPr>
          <p:cNvPr id="5" name="Picture 4" descr="Film reel and slate">
            <a:extLst>
              <a:ext uri="{FF2B5EF4-FFF2-40B4-BE49-F238E27FC236}">
                <a16:creationId xmlns:a16="http://schemas.microsoft.com/office/drawing/2014/main" id="{BE37513D-65BD-A622-B528-0C9B4DB73AE2}"/>
              </a:ext>
            </a:extLst>
          </p:cNvPr>
          <p:cNvPicPr>
            <a:picLocks noChangeAspect="1"/>
          </p:cNvPicPr>
          <p:nvPr/>
        </p:nvPicPr>
        <p:blipFill rotWithShape="1">
          <a:blip r:embed="rId2"/>
          <a:srcRect l="19103" r="35569" b="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8DC0064-24A3-D7D1-166F-C103CAFBF42D}"/>
              </a:ext>
            </a:extLst>
          </p:cNvPr>
          <p:cNvSpPr>
            <a:spLocks noGrp="1"/>
          </p:cNvSpPr>
          <p:nvPr>
            <p:ph idx="1"/>
          </p:nvPr>
        </p:nvSpPr>
        <p:spPr>
          <a:xfrm>
            <a:off x="5297762" y="2706624"/>
            <a:ext cx="6251110" cy="3483864"/>
          </a:xfrm>
        </p:spPr>
        <p:txBody>
          <a:bodyPr vert="horz" lIns="91440" tIns="45720" rIns="91440" bIns="45720" rtlCol="0">
            <a:normAutofit/>
          </a:bodyPr>
          <a:lstStyle/>
          <a:p>
            <a:endParaRPr lang="en-US" sz="2200" b="1">
              <a:cs typeface="Calibri" panose="020F0502020204030204"/>
            </a:endParaRPr>
          </a:p>
          <a:p>
            <a:pPr lvl="1"/>
            <a:r>
              <a:rPr lang="en-US" sz="2200">
                <a:ea typeface="+mn-lt"/>
                <a:cs typeface="+mn-lt"/>
              </a:rPr>
              <a:t>In 1889, Eastman renamed his company the Eastman Kodak Company.</a:t>
            </a:r>
            <a:endParaRPr lang="en-US" sz="2200">
              <a:cs typeface="Calibri"/>
            </a:endParaRPr>
          </a:p>
          <a:p>
            <a:pPr lvl="1"/>
            <a:r>
              <a:rPr lang="en-US" sz="2200">
                <a:ea typeface="+mn-lt"/>
                <a:cs typeface="+mn-lt"/>
              </a:rPr>
              <a:t>Kodak played a crucial role in the development of flexible roll film, replacing glass plates and making photography more portable and convenient.</a:t>
            </a:r>
            <a:endParaRPr lang="en-US" sz="2200">
              <a:cs typeface="Calibri"/>
            </a:endParaRPr>
          </a:p>
          <a:p>
            <a:pPr lvl="1"/>
            <a:r>
              <a:rPr lang="en-US" sz="2200">
                <a:ea typeface="+mn-lt"/>
                <a:cs typeface="+mn-lt"/>
              </a:rPr>
              <a:t>In 1935, Kodak introduced Kodachrome color film, marking a significant advancement in color photography.</a:t>
            </a:r>
            <a:endParaRPr lang="en-US" sz="2200">
              <a:cs typeface="Calibri"/>
            </a:endParaRPr>
          </a:p>
          <a:p>
            <a:endParaRPr lang="en-US" sz="2200">
              <a:cs typeface="Calibri"/>
            </a:endParaRPr>
          </a:p>
        </p:txBody>
      </p:sp>
    </p:spTree>
    <p:extLst>
      <p:ext uri="{BB962C8B-B14F-4D97-AF65-F5344CB8AC3E}">
        <p14:creationId xmlns:p14="http://schemas.microsoft.com/office/powerpoint/2010/main" val="397669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FBF097-C9BC-E29B-32B7-14ADF9C9A0A0}"/>
              </a:ext>
            </a:extLst>
          </p:cNvPr>
          <p:cNvSpPr>
            <a:spLocks noGrp="1"/>
          </p:cNvSpPr>
          <p:nvPr>
            <p:ph type="title"/>
          </p:nvPr>
        </p:nvSpPr>
        <p:spPr>
          <a:xfrm>
            <a:off x="761803" y="350196"/>
            <a:ext cx="4646904" cy="1624520"/>
          </a:xfrm>
        </p:spPr>
        <p:txBody>
          <a:bodyPr anchor="ctr">
            <a:normAutofit/>
          </a:bodyPr>
          <a:lstStyle/>
          <a:p>
            <a:r>
              <a:rPr lang="en-US" sz="3700" b="1">
                <a:ea typeface="+mj-lt"/>
                <a:cs typeface="+mj-lt"/>
              </a:rPr>
              <a:t>Expansion and Diversification (1930s-1950s):</a:t>
            </a:r>
            <a:endParaRPr lang="en-US" sz="3700"/>
          </a:p>
        </p:txBody>
      </p:sp>
      <p:sp>
        <p:nvSpPr>
          <p:cNvPr id="3" name="Content Placeholder 2">
            <a:extLst>
              <a:ext uri="{FF2B5EF4-FFF2-40B4-BE49-F238E27FC236}">
                <a16:creationId xmlns:a16="http://schemas.microsoft.com/office/drawing/2014/main" id="{1D194849-EEB1-F96C-C70A-E36D51D33F3F}"/>
              </a:ext>
            </a:extLst>
          </p:cNvPr>
          <p:cNvSpPr>
            <a:spLocks noGrp="1"/>
          </p:cNvSpPr>
          <p:nvPr>
            <p:ph idx="1"/>
          </p:nvPr>
        </p:nvSpPr>
        <p:spPr>
          <a:xfrm>
            <a:off x="761802" y="2743200"/>
            <a:ext cx="4646905" cy="3613149"/>
          </a:xfrm>
        </p:spPr>
        <p:txBody>
          <a:bodyPr vert="horz" lIns="91440" tIns="45720" rIns="91440" bIns="45720" rtlCol="0" anchor="ctr">
            <a:normAutofit/>
          </a:bodyPr>
          <a:lstStyle/>
          <a:p>
            <a:endParaRPr lang="en-US" sz="2000" b="1">
              <a:cs typeface="Calibri" panose="020F0502020204030204"/>
            </a:endParaRPr>
          </a:p>
          <a:p>
            <a:r>
              <a:rPr lang="en-US" sz="2000">
                <a:ea typeface="+mn-lt"/>
                <a:cs typeface="+mn-lt"/>
              </a:rPr>
              <a:t>Kodak expanded its product range to include motion picture films, X-ray films, and other imaging products.</a:t>
            </a:r>
            <a:endParaRPr lang="en-US" sz="2000">
              <a:cs typeface="Calibri"/>
            </a:endParaRPr>
          </a:p>
          <a:p>
            <a:r>
              <a:rPr lang="en-US" sz="2000">
                <a:ea typeface="+mn-lt"/>
                <a:cs typeface="+mn-lt"/>
              </a:rPr>
              <a:t>During World War II, Kodak was involved in producing various military materials and equipment.</a:t>
            </a:r>
            <a:endParaRPr lang="en-US" sz="2000">
              <a:cs typeface="Calibri"/>
            </a:endParaRPr>
          </a:p>
          <a:p>
            <a:r>
              <a:rPr lang="en-US" sz="2000">
                <a:ea typeface="+mn-lt"/>
                <a:cs typeface="+mn-lt"/>
              </a:rPr>
              <a:t>In the 1950s, Kodak introduced the Brownie camera, a popular line of inexpensive cameras that contributed to the democratization of photography.</a:t>
            </a:r>
            <a:endParaRPr lang="en-US" sz="2000">
              <a:cs typeface="Calibri"/>
            </a:endParaRPr>
          </a:p>
          <a:p>
            <a:endParaRPr lang="en-US" sz="2000">
              <a:cs typeface="Calibri"/>
            </a:endParaRPr>
          </a:p>
        </p:txBody>
      </p:sp>
      <p:pic>
        <p:nvPicPr>
          <p:cNvPr id="5" name="Picture 4" descr="Sphere of mesh and nodes">
            <a:extLst>
              <a:ext uri="{FF2B5EF4-FFF2-40B4-BE49-F238E27FC236}">
                <a16:creationId xmlns:a16="http://schemas.microsoft.com/office/drawing/2014/main" id="{898B2D31-6388-4558-05D1-27D8FA7B62F9}"/>
              </a:ext>
            </a:extLst>
          </p:cNvPr>
          <p:cNvPicPr>
            <a:picLocks noChangeAspect="1"/>
          </p:cNvPicPr>
          <p:nvPr/>
        </p:nvPicPr>
        <p:blipFill rotWithShape="1">
          <a:blip r:embed="rId2"/>
          <a:srcRect l="31491" r="1771" b="3"/>
          <a:stretch/>
        </p:blipFill>
        <p:spPr>
          <a:xfrm>
            <a:off x="6096000" y="1"/>
            <a:ext cx="6102825" cy="6858000"/>
          </a:xfrm>
          <a:prstGeom prst="rect">
            <a:avLst/>
          </a:prstGeom>
        </p:spPr>
      </p:pic>
    </p:spTree>
    <p:extLst>
      <p:ext uri="{BB962C8B-B14F-4D97-AF65-F5344CB8AC3E}">
        <p14:creationId xmlns:p14="http://schemas.microsoft.com/office/powerpoint/2010/main" val="3214563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58DCD-C6FA-F41E-213F-C1ACF558EA46}"/>
              </a:ext>
            </a:extLst>
          </p:cNvPr>
          <p:cNvSpPr>
            <a:spLocks noGrp="1"/>
          </p:cNvSpPr>
          <p:nvPr>
            <p:ph type="title"/>
          </p:nvPr>
        </p:nvSpPr>
        <p:spPr>
          <a:xfrm>
            <a:off x="481013" y="3752849"/>
            <a:ext cx="2975202" cy="2452687"/>
          </a:xfrm>
        </p:spPr>
        <p:txBody>
          <a:bodyPr anchor="ctr">
            <a:normAutofit/>
          </a:bodyPr>
          <a:lstStyle/>
          <a:p>
            <a:r>
              <a:rPr lang="en-US" sz="3600">
                <a:cs typeface="Calibri Light"/>
              </a:rPr>
              <a:t>The war between Kodak &amp; Fuji</a:t>
            </a:r>
          </a:p>
        </p:txBody>
      </p:sp>
      <p:pic>
        <p:nvPicPr>
          <p:cNvPr id="4" name="Picture 3" descr="Why Kodak Died and Fujifilm Thrived: A Tale of Two Film Companies |  PetaPixel">
            <a:extLst>
              <a:ext uri="{FF2B5EF4-FFF2-40B4-BE49-F238E27FC236}">
                <a16:creationId xmlns:a16="http://schemas.microsoft.com/office/drawing/2014/main" id="{89A5D3B0-2CE7-4916-E77B-739CAC128DAF}"/>
              </a:ext>
            </a:extLst>
          </p:cNvPr>
          <p:cNvPicPr>
            <a:picLocks noChangeAspect="1"/>
          </p:cNvPicPr>
          <p:nvPr/>
        </p:nvPicPr>
        <p:blipFill rotWithShape="1">
          <a:blip r:embed="rId2"/>
          <a:srcRect t="24808" b="17221"/>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86982CD2-61D1-CFDA-812B-90F860454959}"/>
              </a:ext>
            </a:extLst>
          </p:cNvPr>
          <p:cNvSpPr>
            <a:spLocks noGrp="1"/>
          </p:cNvSpPr>
          <p:nvPr>
            <p:ph idx="1"/>
          </p:nvPr>
        </p:nvSpPr>
        <p:spPr>
          <a:xfrm>
            <a:off x="4223982" y="3752850"/>
            <a:ext cx="7485413" cy="2452687"/>
          </a:xfrm>
        </p:spPr>
        <p:txBody>
          <a:bodyPr vert="horz" lIns="91440" tIns="45720" rIns="91440" bIns="45720" rtlCol="0" anchor="ctr">
            <a:normAutofit/>
          </a:bodyPr>
          <a:lstStyle/>
          <a:p>
            <a:r>
              <a:rPr lang="en-US" sz="1800">
                <a:ea typeface="+mn-lt"/>
                <a:cs typeface="+mn-lt"/>
              </a:rPr>
              <a:t>The "war" between Kodak and Fuji refers to the intense competition and rivalry that emerged between Eastman Kodak Company (Kodak) and Fuji Photo Film Co., Ltd. (Fuji) in the global photography and imaging industry. This rivalry became particularly pronounced during the 1980s and 1990s. Here's an overview of the Kodak-Fuji rivalry:</a:t>
            </a:r>
            <a:endParaRPr lang="en-US" sz="1800">
              <a:cs typeface="Calibri"/>
            </a:endParaRPr>
          </a:p>
        </p:txBody>
      </p:sp>
    </p:spTree>
    <p:extLst>
      <p:ext uri="{BB962C8B-B14F-4D97-AF65-F5344CB8AC3E}">
        <p14:creationId xmlns:p14="http://schemas.microsoft.com/office/powerpoint/2010/main" val="1431628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CA41A-CB2C-A964-6E24-343A558F0344}"/>
              </a:ext>
            </a:extLst>
          </p:cNvPr>
          <p:cNvSpPr>
            <a:spLocks noGrp="1"/>
          </p:cNvSpPr>
          <p:nvPr>
            <p:ph type="title"/>
          </p:nvPr>
        </p:nvSpPr>
        <p:spPr>
          <a:xfrm>
            <a:off x="876693" y="741391"/>
            <a:ext cx="3455821" cy="1616203"/>
          </a:xfrm>
        </p:spPr>
        <p:txBody>
          <a:bodyPr anchor="b">
            <a:normAutofit/>
          </a:bodyPr>
          <a:lstStyle/>
          <a:p>
            <a:r>
              <a:rPr lang="en-US" sz="3600" b="1" dirty="0">
                <a:ea typeface="+mj-lt"/>
                <a:cs typeface="+mj-lt"/>
              </a:rPr>
              <a:t>The Rise of Fuji:</a:t>
            </a:r>
            <a:endParaRPr lang="en-US" sz="3600">
              <a:cs typeface="Calibri Light"/>
            </a:endParaRPr>
          </a:p>
        </p:txBody>
      </p:sp>
      <p:sp>
        <p:nvSpPr>
          <p:cNvPr id="3" name="Content Placeholder 2">
            <a:extLst>
              <a:ext uri="{FF2B5EF4-FFF2-40B4-BE49-F238E27FC236}">
                <a16:creationId xmlns:a16="http://schemas.microsoft.com/office/drawing/2014/main" id="{11972426-F364-ECD8-EE67-EE19E766A366}"/>
              </a:ext>
            </a:extLst>
          </p:cNvPr>
          <p:cNvSpPr>
            <a:spLocks noGrp="1"/>
          </p:cNvSpPr>
          <p:nvPr>
            <p:ph idx="1"/>
          </p:nvPr>
        </p:nvSpPr>
        <p:spPr>
          <a:xfrm>
            <a:off x="876693" y="2533476"/>
            <a:ext cx="3455821" cy="3447832"/>
          </a:xfrm>
        </p:spPr>
        <p:txBody>
          <a:bodyPr vert="horz" lIns="91440" tIns="45720" rIns="91440" bIns="45720" rtlCol="0" anchor="t">
            <a:normAutofit/>
          </a:bodyPr>
          <a:lstStyle/>
          <a:p>
            <a:endParaRPr lang="en-US" sz="1700" b="1">
              <a:cs typeface="Calibri" panose="020F0502020204030204"/>
            </a:endParaRPr>
          </a:p>
          <a:p>
            <a:r>
              <a:rPr lang="en-US" sz="1700">
                <a:ea typeface="+mn-lt"/>
                <a:cs typeface="+mn-lt"/>
              </a:rPr>
              <a:t>Fuji, based in Japan, had a strong domestic presence and began to expand internationally during the 1980s.</a:t>
            </a:r>
            <a:endParaRPr lang="en-US" sz="1700"/>
          </a:p>
          <a:p>
            <a:r>
              <a:rPr lang="en-US" sz="1700">
                <a:ea typeface="+mn-lt"/>
                <a:cs typeface="+mn-lt"/>
              </a:rPr>
              <a:t>Fuji was able to compete effectively with Kodak by offering high-quality film products, innovative technologies, and competitive pricing.</a:t>
            </a:r>
            <a:endParaRPr lang="en-US" sz="1700"/>
          </a:p>
          <a:p>
            <a:endParaRPr lang="en-US" sz="1700">
              <a:cs typeface="Calibri"/>
            </a:endParaRPr>
          </a:p>
        </p:txBody>
      </p:sp>
      <p:pic>
        <p:nvPicPr>
          <p:cNvPr id="4" name="Picture 3" descr="A person in a suit and tie&#10;&#10;Description automatically generated">
            <a:extLst>
              <a:ext uri="{FF2B5EF4-FFF2-40B4-BE49-F238E27FC236}">
                <a16:creationId xmlns:a16="http://schemas.microsoft.com/office/drawing/2014/main" id="{E84A6AF3-33D3-0B0B-40C6-2453CB4785F7}"/>
              </a:ext>
            </a:extLst>
          </p:cNvPr>
          <p:cNvPicPr>
            <a:picLocks noChangeAspect="1"/>
          </p:cNvPicPr>
          <p:nvPr/>
        </p:nvPicPr>
        <p:blipFill>
          <a:blip r:embed="rId2"/>
          <a:stretch>
            <a:fillRect/>
          </a:stretch>
        </p:blipFill>
        <p:spPr>
          <a:xfrm>
            <a:off x="4987672" y="1788398"/>
            <a:ext cx="6389346" cy="3290513"/>
          </a:xfrm>
          <a:prstGeom prst="rect">
            <a:avLst/>
          </a:prstGeom>
        </p:spPr>
      </p:pic>
      <p:grpSp>
        <p:nvGrpSpPr>
          <p:cNvPr id="9" name="Group 8">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0" name="Rectangle 9">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96315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A0E162-56F3-F044-DAE7-9F5AD01CEEB4}"/>
              </a:ext>
            </a:extLst>
          </p:cNvPr>
          <p:cNvSpPr>
            <a:spLocks noGrp="1"/>
          </p:cNvSpPr>
          <p:nvPr>
            <p:ph type="title"/>
          </p:nvPr>
        </p:nvSpPr>
        <p:spPr>
          <a:xfrm>
            <a:off x="640080" y="325369"/>
            <a:ext cx="4368602" cy="1956841"/>
          </a:xfrm>
        </p:spPr>
        <p:txBody>
          <a:bodyPr anchor="b">
            <a:normAutofit/>
          </a:bodyPr>
          <a:lstStyle/>
          <a:p>
            <a:r>
              <a:rPr lang="en-US" sz="4000" b="1" dirty="0">
                <a:ea typeface="+mj-lt"/>
                <a:cs typeface="+mj-lt"/>
              </a:rPr>
              <a:t>Trade Disputes and Market Access:</a:t>
            </a:r>
            <a:endParaRPr lang="en-US" sz="4000" dirty="0">
              <a:cs typeface="Calibri Light"/>
            </a:endParaRP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978F1B-F4D6-2EEC-A83E-C456152C9C02}"/>
              </a:ext>
            </a:extLst>
          </p:cNvPr>
          <p:cNvSpPr>
            <a:spLocks noGrp="1"/>
          </p:cNvSpPr>
          <p:nvPr>
            <p:ph idx="1"/>
          </p:nvPr>
        </p:nvSpPr>
        <p:spPr>
          <a:xfrm>
            <a:off x="640080" y="2872899"/>
            <a:ext cx="4243589" cy="3320668"/>
          </a:xfrm>
        </p:spPr>
        <p:txBody>
          <a:bodyPr vert="horz" lIns="91440" tIns="45720" rIns="91440" bIns="45720" rtlCol="0">
            <a:normAutofit/>
          </a:bodyPr>
          <a:lstStyle/>
          <a:p>
            <a:endParaRPr lang="en-US" sz="1700" b="1">
              <a:cs typeface="Calibri" panose="020F0502020204030204"/>
            </a:endParaRPr>
          </a:p>
          <a:p>
            <a:r>
              <a:rPr lang="en-US" sz="1700">
                <a:ea typeface="+mn-lt"/>
                <a:cs typeface="+mn-lt"/>
              </a:rPr>
              <a:t>A significant aspect of the rivalry was the trade disputes between the United States and Japan over the photographic film market.</a:t>
            </a:r>
            <a:endParaRPr lang="en-US" sz="1700"/>
          </a:p>
          <a:p>
            <a:r>
              <a:rPr lang="en-US" sz="1700">
                <a:ea typeface="+mn-lt"/>
                <a:cs typeface="+mn-lt"/>
              </a:rPr>
              <a:t>The U.S. accused Japan of unfair trade practices, such as dumping photographic film in foreign markets at below-cost prices. This led to tensions between the two countries and affected the dynamics of the Kodak-Fuji competition.</a:t>
            </a:r>
            <a:endParaRPr lang="en-US" sz="1700"/>
          </a:p>
          <a:p>
            <a:endParaRPr lang="en-US" sz="1700">
              <a:cs typeface="Calibri"/>
            </a:endParaRPr>
          </a:p>
        </p:txBody>
      </p:sp>
      <p:pic>
        <p:nvPicPr>
          <p:cNvPr id="4" name="Picture 3" descr="Subsidies and market access: New data and findings from the Global Trade  Alert | CEPR">
            <a:extLst>
              <a:ext uri="{FF2B5EF4-FFF2-40B4-BE49-F238E27FC236}">
                <a16:creationId xmlns:a16="http://schemas.microsoft.com/office/drawing/2014/main" id="{62AF426E-1D06-09E2-0217-C7649CCEF708}"/>
              </a:ext>
            </a:extLst>
          </p:cNvPr>
          <p:cNvPicPr>
            <a:picLocks noChangeAspect="1"/>
          </p:cNvPicPr>
          <p:nvPr/>
        </p:nvPicPr>
        <p:blipFill rotWithShape="1">
          <a:blip r:embed="rId2"/>
          <a:srcRect l="29970" r="182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706374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0E51EF-0A1E-F27C-AD8B-F699616BDFEC}"/>
              </a:ext>
            </a:extLst>
          </p:cNvPr>
          <p:cNvSpPr>
            <a:spLocks noGrp="1"/>
          </p:cNvSpPr>
          <p:nvPr>
            <p:ph type="title"/>
          </p:nvPr>
        </p:nvSpPr>
        <p:spPr>
          <a:xfrm>
            <a:off x="5297762" y="329184"/>
            <a:ext cx="6251110" cy="1783080"/>
          </a:xfrm>
        </p:spPr>
        <p:txBody>
          <a:bodyPr anchor="b">
            <a:normAutofit/>
          </a:bodyPr>
          <a:lstStyle/>
          <a:p>
            <a:r>
              <a:rPr lang="en-US" sz="5400" b="1">
                <a:ea typeface="+mj-lt"/>
                <a:cs typeface="+mj-lt"/>
              </a:rPr>
              <a:t>Market Strategies:</a:t>
            </a:r>
            <a:endParaRPr lang="en-US" sz="5400"/>
          </a:p>
        </p:txBody>
      </p:sp>
      <p:pic>
        <p:nvPicPr>
          <p:cNvPr id="5" name="Picture 4" descr="Graph">
            <a:extLst>
              <a:ext uri="{FF2B5EF4-FFF2-40B4-BE49-F238E27FC236}">
                <a16:creationId xmlns:a16="http://schemas.microsoft.com/office/drawing/2014/main" id="{276DD40A-127B-0ECF-B2A5-2623FF6EA053}"/>
              </a:ext>
            </a:extLst>
          </p:cNvPr>
          <p:cNvPicPr>
            <a:picLocks noChangeAspect="1"/>
          </p:cNvPicPr>
          <p:nvPr/>
        </p:nvPicPr>
        <p:blipFill rotWithShape="1">
          <a:blip r:embed="rId2"/>
          <a:srcRect l="27522" r="30035" b="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15AFCBD-B00F-8866-4E02-F57DB5F48229}"/>
              </a:ext>
            </a:extLst>
          </p:cNvPr>
          <p:cNvSpPr>
            <a:spLocks noGrp="1"/>
          </p:cNvSpPr>
          <p:nvPr>
            <p:ph idx="1"/>
          </p:nvPr>
        </p:nvSpPr>
        <p:spPr>
          <a:xfrm>
            <a:off x="5297762" y="2706624"/>
            <a:ext cx="6251110" cy="3483864"/>
          </a:xfrm>
        </p:spPr>
        <p:txBody>
          <a:bodyPr vert="horz" lIns="91440" tIns="45720" rIns="91440" bIns="45720" rtlCol="0">
            <a:normAutofit/>
          </a:bodyPr>
          <a:lstStyle/>
          <a:p>
            <a:endParaRPr lang="en-US" sz="2200" b="1">
              <a:cs typeface="Calibri" panose="020F0502020204030204"/>
            </a:endParaRPr>
          </a:p>
          <a:p>
            <a:r>
              <a:rPr lang="en-US" sz="2200">
                <a:ea typeface="+mn-lt"/>
                <a:cs typeface="+mn-lt"/>
              </a:rPr>
              <a:t>Kodak had traditionally dominated the global photography market, but Fuji's competitive pricing and advancements in technology challenged Kodak's position.</a:t>
            </a:r>
            <a:endParaRPr lang="en-US" sz="2200"/>
          </a:p>
          <a:p>
            <a:r>
              <a:rPr lang="en-US" sz="2200">
                <a:ea typeface="+mn-lt"/>
                <a:cs typeface="+mn-lt"/>
              </a:rPr>
              <a:t>Both companies engaged in aggressive marketing strategies, product innovation, and pricing wars to gain a larger share of the market.</a:t>
            </a:r>
            <a:endParaRPr lang="en-US" sz="2200"/>
          </a:p>
          <a:p>
            <a:endParaRPr lang="en-US" sz="2200">
              <a:cs typeface="Calibri"/>
            </a:endParaRPr>
          </a:p>
        </p:txBody>
      </p:sp>
    </p:spTree>
    <p:extLst>
      <p:ext uri="{BB962C8B-B14F-4D97-AF65-F5344CB8AC3E}">
        <p14:creationId xmlns:p14="http://schemas.microsoft.com/office/powerpoint/2010/main" val="2330541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2E0BCA-00EB-EDC0-7166-C47E83641B13}"/>
              </a:ext>
            </a:extLst>
          </p:cNvPr>
          <p:cNvSpPr>
            <a:spLocks noGrp="1"/>
          </p:cNvSpPr>
          <p:nvPr>
            <p:ph type="title"/>
          </p:nvPr>
        </p:nvSpPr>
        <p:spPr>
          <a:xfrm>
            <a:off x="838200" y="365125"/>
            <a:ext cx="10515600" cy="1325563"/>
          </a:xfrm>
        </p:spPr>
        <p:txBody>
          <a:bodyPr>
            <a:normAutofit/>
          </a:bodyPr>
          <a:lstStyle/>
          <a:p>
            <a:r>
              <a:rPr lang="en-US" sz="4800" b="1" dirty="0">
                <a:ea typeface="+mj-lt"/>
                <a:cs typeface="+mj-lt"/>
              </a:rPr>
              <a:t>Decline of Film and Digital Transition:</a:t>
            </a:r>
            <a:endParaRPr lang="en-US" sz="4800">
              <a:cs typeface="Calibri Light"/>
            </a:endParaRP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F98618E-567C-B38F-F1F2-31B0B1EB5CB7}"/>
              </a:ext>
            </a:extLst>
          </p:cNvPr>
          <p:cNvGraphicFramePr>
            <a:graphicFrameLocks noGrp="1"/>
          </p:cNvGraphicFramePr>
          <p:nvPr>
            <p:ph idx="1"/>
            <p:extLst>
              <p:ext uri="{D42A27DB-BD31-4B8C-83A1-F6EECF244321}">
                <p14:modId xmlns:p14="http://schemas.microsoft.com/office/powerpoint/2010/main" val="890883893"/>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1766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1F6C8A-F49D-69AC-03F0-D83C2F0500D8}"/>
              </a:ext>
            </a:extLst>
          </p:cNvPr>
          <p:cNvSpPr>
            <a:spLocks noGrp="1"/>
          </p:cNvSpPr>
          <p:nvPr>
            <p:ph type="title"/>
          </p:nvPr>
        </p:nvSpPr>
        <p:spPr>
          <a:xfrm>
            <a:off x="838200" y="365125"/>
            <a:ext cx="10515600" cy="1325563"/>
          </a:xfrm>
        </p:spPr>
        <p:txBody>
          <a:bodyPr>
            <a:normAutofit/>
          </a:bodyPr>
          <a:lstStyle/>
          <a:p>
            <a:r>
              <a:rPr lang="en-US" sz="5400" b="1">
                <a:ea typeface="+mj-lt"/>
                <a:cs typeface="+mj-lt"/>
              </a:rPr>
              <a:t>Outcome:</a:t>
            </a:r>
            <a:endParaRPr lang="en-US" sz="5400"/>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71DBB16-185C-2B66-8782-4BBC1CC72ABD}"/>
              </a:ext>
            </a:extLst>
          </p:cNvPr>
          <p:cNvGraphicFramePr>
            <a:graphicFrameLocks noGrp="1"/>
          </p:cNvGraphicFramePr>
          <p:nvPr>
            <p:ph idx="1"/>
            <p:extLst>
              <p:ext uri="{D42A27DB-BD31-4B8C-83A1-F6EECF244321}">
                <p14:modId xmlns:p14="http://schemas.microsoft.com/office/powerpoint/2010/main" val="1285713856"/>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8433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657B44-EA5E-E9A8-4F7C-1584D645FCDC}"/>
              </a:ext>
            </a:extLst>
          </p:cNvPr>
          <p:cNvSpPr>
            <a:spLocks noGrp="1"/>
          </p:cNvSpPr>
          <p:nvPr>
            <p:ph type="title"/>
          </p:nvPr>
        </p:nvSpPr>
        <p:spPr>
          <a:xfrm>
            <a:off x="411480" y="987552"/>
            <a:ext cx="4485861" cy="1088136"/>
          </a:xfrm>
        </p:spPr>
        <p:txBody>
          <a:bodyPr anchor="b">
            <a:normAutofit/>
          </a:bodyPr>
          <a:lstStyle/>
          <a:p>
            <a:r>
              <a:rPr lang="en-US" sz="2700" b="1" dirty="0">
                <a:cs typeface="Calibri Light"/>
              </a:rPr>
              <a:t>Digital Age and Challenges (1960s-2000s):</a:t>
            </a:r>
            <a:endParaRPr lang="en-US" sz="2700" dirty="0">
              <a:cs typeface="Calibri Light"/>
            </a:endParaRPr>
          </a:p>
        </p:txBody>
      </p:sp>
      <p:sp>
        <p:nvSpPr>
          <p:cNvPr id="12" name="Rectangle 11">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75AA5D4-5986-EAA0-4EFF-4881080AA2F8}"/>
              </a:ext>
            </a:extLst>
          </p:cNvPr>
          <p:cNvSpPr>
            <a:spLocks noGrp="1"/>
          </p:cNvSpPr>
          <p:nvPr>
            <p:ph idx="1"/>
          </p:nvPr>
        </p:nvSpPr>
        <p:spPr>
          <a:xfrm>
            <a:off x="411479" y="2688336"/>
            <a:ext cx="4498848" cy="3584448"/>
          </a:xfrm>
        </p:spPr>
        <p:txBody>
          <a:bodyPr vert="horz" lIns="91440" tIns="45720" rIns="91440" bIns="45720" rtlCol="0" anchor="t">
            <a:normAutofit/>
          </a:bodyPr>
          <a:lstStyle/>
          <a:p>
            <a:endParaRPr lang="en-US" sz="1700" b="1">
              <a:cs typeface="Calibri" panose="020F0502020204030204"/>
            </a:endParaRPr>
          </a:p>
          <a:p>
            <a:r>
              <a:rPr lang="en-US" sz="1700">
                <a:ea typeface="+mn-lt"/>
                <a:cs typeface="+mn-lt"/>
              </a:rPr>
              <a:t>Kodak was a pioneer in digital photography technology, having developed some of the earliest digital cameras in the 1970s and 1980s.</a:t>
            </a:r>
            <a:endParaRPr lang="en-US" sz="1700">
              <a:cs typeface="Calibri"/>
            </a:endParaRPr>
          </a:p>
          <a:p>
            <a:r>
              <a:rPr lang="en-US" sz="1700">
                <a:ea typeface="+mn-lt"/>
                <a:cs typeface="+mn-lt"/>
              </a:rPr>
              <a:t>However, Kodak faced challenges as the industry transitioned to digital photography. The company struggled to adapt to this new paradigm and faced stiff competition from other tech companies.</a:t>
            </a:r>
            <a:endParaRPr lang="en-US" sz="1700">
              <a:cs typeface="Calibri"/>
            </a:endParaRPr>
          </a:p>
          <a:p>
            <a:r>
              <a:rPr lang="en-US" sz="1700">
                <a:ea typeface="+mn-lt"/>
                <a:cs typeface="+mn-lt"/>
              </a:rPr>
              <a:t>In 2012, Kodak filed for Chapter 11 bankruptcy protection, marking a significant turning point in its history.</a:t>
            </a:r>
            <a:endParaRPr lang="en-US" sz="1700">
              <a:cs typeface="Calibri"/>
            </a:endParaRPr>
          </a:p>
          <a:p>
            <a:endParaRPr lang="en-US" sz="1700">
              <a:cs typeface="Calibri"/>
            </a:endParaRPr>
          </a:p>
        </p:txBody>
      </p:sp>
      <p:pic>
        <p:nvPicPr>
          <p:cNvPr id="5" name="Picture 4" descr="The Digital Age Requires a New Way of Working - Architecture &amp; Governance  Magazine">
            <a:extLst>
              <a:ext uri="{FF2B5EF4-FFF2-40B4-BE49-F238E27FC236}">
                <a16:creationId xmlns:a16="http://schemas.microsoft.com/office/drawing/2014/main" id="{B07030F2-3441-B417-4CDF-538C2A8E3A06}"/>
              </a:ext>
            </a:extLst>
          </p:cNvPr>
          <p:cNvPicPr>
            <a:picLocks noChangeAspect="1"/>
          </p:cNvPicPr>
          <p:nvPr/>
        </p:nvPicPr>
        <p:blipFill rotWithShape="1">
          <a:blip r:embed="rId2"/>
          <a:srcRect l="7776" r="16940"/>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21089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79FEF88-8231-4BE5-AB34-9DBC07F9482C}"/>
              </a:ext>
            </a:extLst>
          </p:cNvPr>
          <p:cNvSpPr>
            <a:spLocks noGrp="1"/>
          </p:cNvSpPr>
          <p:nvPr>
            <p:ph type="title"/>
          </p:nvPr>
        </p:nvSpPr>
        <p:spPr>
          <a:xfrm>
            <a:off x="411480" y="987552"/>
            <a:ext cx="4485861" cy="1088136"/>
          </a:xfrm>
        </p:spPr>
        <p:txBody>
          <a:bodyPr anchor="b">
            <a:normAutofit/>
          </a:bodyPr>
          <a:lstStyle/>
          <a:p>
            <a:r>
              <a:rPr lang="en-US" sz="3400" b="1" dirty="0">
                <a:ea typeface="+mj-lt"/>
                <a:cs typeface="+mj-lt"/>
              </a:rPr>
              <a:t>Reorganization and Focus</a:t>
            </a:r>
            <a:endParaRPr lang="en-US" sz="3400" dirty="0"/>
          </a:p>
        </p:txBody>
      </p:sp>
      <p:sp>
        <p:nvSpPr>
          <p:cNvPr id="22" name="Rectangle 21">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E29C9A0-45F1-DAA8-5F60-B9CAB6443D0E}"/>
              </a:ext>
            </a:extLst>
          </p:cNvPr>
          <p:cNvSpPr>
            <a:spLocks noGrp="1"/>
          </p:cNvSpPr>
          <p:nvPr>
            <p:ph idx="1"/>
          </p:nvPr>
        </p:nvSpPr>
        <p:spPr>
          <a:xfrm>
            <a:off x="411479" y="2688336"/>
            <a:ext cx="4498848" cy="3584448"/>
          </a:xfrm>
        </p:spPr>
        <p:txBody>
          <a:bodyPr vert="horz" lIns="91440" tIns="45720" rIns="91440" bIns="45720" rtlCol="0" anchor="t">
            <a:normAutofit/>
          </a:bodyPr>
          <a:lstStyle/>
          <a:p>
            <a:endParaRPr lang="en-US" sz="1700" b="1">
              <a:cs typeface="Calibri" panose="020F0502020204030204"/>
            </a:endParaRPr>
          </a:p>
          <a:p>
            <a:r>
              <a:rPr lang="en-US" sz="1700">
                <a:ea typeface="+mn-lt"/>
                <a:cs typeface="+mn-lt"/>
              </a:rPr>
              <a:t>After bankruptcy, Kodak restructured its operations and focused more on commercial and industrial imaging solutions, such as printing and packaging.</a:t>
            </a:r>
            <a:endParaRPr lang="en-US" sz="1700">
              <a:cs typeface="Calibri"/>
            </a:endParaRPr>
          </a:p>
          <a:p>
            <a:r>
              <a:rPr lang="en-US" sz="1700">
                <a:ea typeface="+mn-lt"/>
                <a:cs typeface="+mn-lt"/>
              </a:rPr>
              <a:t>The company also explored new areas, such as pharmaceuticals, leveraging its expertise in chemical processes for medical purposes.</a:t>
            </a:r>
            <a:endParaRPr lang="en-US" sz="1700">
              <a:cs typeface="Calibri"/>
            </a:endParaRPr>
          </a:p>
          <a:p>
            <a:r>
              <a:rPr lang="en-US" sz="1700">
                <a:ea typeface="+mn-lt"/>
                <a:cs typeface="+mn-lt"/>
              </a:rPr>
              <a:t>Kodak continues to exist as a company, though its prominence in the consumer photography market has diminished significantly due to the rise of digital photography and smartphones.</a:t>
            </a:r>
            <a:endParaRPr lang="en-US" sz="1700">
              <a:cs typeface="Calibri"/>
            </a:endParaRPr>
          </a:p>
          <a:p>
            <a:endParaRPr lang="en-US" sz="1700">
              <a:cs typeface="Calibri"/>
            </a:endParaRPr>
          </a:p>
        </p:txBody>
      </p:sp>
      <p:pic>
        <p:nvPicPr>
          <p:cNvPr id="2" name="Picture 1" descr="Reorganization Meaning In English">
            <a:extLst>
              <a:ext uri="{FF2B5EF4-FFF2-40B4-BE49-F238E27FC236}">
                <a16:creationId xmlns:a16="http://schemas.microsoft.com/office/drawing/2014/main" id="{13414F7F-00C8-6E4E-1E20-6A0CE377451B}"/>
              </a:ext>
            </a:extLst>
          </p:cNvPr>
          <p:cNvPicPr>
            <a:picLocks noChangeAspect="1"/>
          </p:cNvPicPr>
          <p:nvPr/>
        </p:nvPicPr>
        <p:blipFill rotWithShape="1">
          <a:blip r:embed="rId2"/>
          <a:srcRect l="37470" r="19618"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2214030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7524C15A-C8B5-3180-66DA-0F231838E1E9}"/>
              </a:ext>
            </a:extLst>
          </p:cNvPr>
          <p:cNvPicPr>
            <a:picLocks noChangeAspect="1"/>
          </p:cNvPicPr>
          <p:nvPr/>
        </p:nvPicPr>
        <p:blipFill rotWithShape="1">
          <a:blip r:embed="rId2">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5744EFB1-D92C-7F69-DB36-CB10CF46D23B}"/>
              </a:ext>
            </a:extLst>
          </p:cNvPr>
          <p:cNvSpPr>
            <a:spLocks noGrp="1"/>
          </p:cNvSpPr>
          <p:nvPr>
            <p:ph type="title"/>
          </p:nvPr>
        </p:nvSpPr>
        <p:spPr>
          <a:xfrm>
            <a:off x="640080" y="853673"/>
            <a:ext cx="4023360" cy="5004794"/>
          </a:xfrm>
        </p:spPr>
        <p:txBody>
          <a:bodyPr>
            <a:normAutofit/>
          </a:bodyPr>
          <a:lstStyle/>
          <a:p>
            <a:r>
              <a:rPr lang="en-US" sz="4000" b="1" dirty="0">
                <a:solidFill>
                  <a:schemeClr val="bg1"/>
                </a:solidFill>
                <a:latin typeface="Franklin Gothic"/>
                <a:cs typeface="Calibri Light"/>
              </a:rPr>
              <a:t>The tales of Panchatantra </a:t>
            </a:r>
          </a:p>
        </p:txBody>
      </p:sp>
      <p:sp>
        <p:nvSpPr>
          <p:cNvPr id="26"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Content Placeholder 2">
            <a:extLst>
              <a:ext uri="{FF2B5EF4-FFF2-40B4-BE49-F238E27FC236}">
                <a16:creationId xmlns:a16="http://schemas.microsoft.com/office/drawing/2014/main" id="{2BB1D283-DD97-AC5C-3BEA-9CE868F98CE1}"/>
              </a:ext>
            </a:extLst>
          </p:cNvPr>
          <p:cNvGraphicFramePr>
            <a:graphicFrameLocks noGrp="1"/>
          </p:cNvGraphicFramePr>
          <p:nvPr>
            <p:ph idx="1"/>
            <p:extLst>
              <p:ext uri="{D42A27DB-BD31-4B8C-83A1-F6EECF244321}">
                <p14:modId xmlns:p14="http://schemas.microsoft.com/office/powerpoint/2010/main" val="1186765181"/>
              </p:ext>
            </p:extLst>
          </p:nvPr>
        </p:nvGraphicFramePr>
        <p:xfrm>
          <a:off x="5599083" y="853673"/>
          <a:ext cx="5715000" cy="5004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9952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Why Did Kodak Fail and What Can You Learn from its Demise? | by BRAND MINDS  | Medium">
            <a:extLst>
              <a:ext uri="{FF2B5EF4-FFF2-40B4-BE49-F238E27FC236}">
                <a16:creationId xmlns:a16="http://schemas.microsoft.com/office/drawing/2014/main" id="{43231E11-F464-42DD-EB44-33F063CF99DD}"/>
              </a:ext>
            </a:extLst>
          </p:cNvPr>
          <p:cNvPicPr>
            <a:picLocks noChangeAspect="1"/>
          </p:cNvPicPr>
          <p:nvPr/>
        </p:nvPicPr>
        <p:blipFill rotWithShape="1">
          <a:blip r:embed="rId2"/>
          <a:srcRect r="-25" b="1644"/>
          <a:stretch/>
        </p:blipFill>
        <p:spPr>
          <a:xfrm>
            <a:off x="484434" y="164568"/>
            <a:ext cx="11226260" cy="6593419"/>
          </a:xfrm>
          <a:prstGeom prst="rect">
            <a:avLst/>
          </a:prstGeom>
        </p:spPr>
      </p:pic>
    </p:spTree>
    <p:extLst>
      <p:ext uri="{BB962C8B-B14F-4D97-AF65-F5344CB8AC3E}">
        <p14:creationId xmlns:p14="http://schemas.microsoft.com/office/powerpoint/2010/main" val="377744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6AB1FDF5-264A-30B3-D247-D8B3F994AF37}"/>
              </a:ext>
            </a:extLst>
          </p:cNvPr>
          <p:cNvSpPr/>
          <p:nvPr/>
        </p:nvSpPr>
        <p:spPr>
          <a:xfrm>
            <a:off x="342899" y="1692729"/>
            <a:ext cx="3352799" cy="4299856"/>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C308C-C772-AE20-2069-C136BE9E5755}"/>
              </a:ext>
            </a:extLst>
          </p:cNvPr>
          <p:cNvSpPr>
            <a:spLocks noGrp="1"/>
          </p:cNvSpPr>
          <p:nvPr>
            <p:ph type="title"/>
          </p:nvPr>
        </p:nvSpPr>
        <p:spPr/>
        <p:txBody>
          <a:bodyPr/>
          <a:lstStyle/>
          <a:p>
            <a:r>
              <a:rPr lang="en-US" b="1" dirty="0">
                <a:solidFill>
                  <a:schemeClr val="bg1"/>
                </a:solidFill>
                <a:latin typeface="Franklin Gothic"/>
                <a:cs typeface="Calibri Light"/>
              </a:rPr>
              <a:t>Learning from Kodak</a:t>
            </a:r>
          </a:p>
        </p:txBody>
      </p:sp>
      <p:sp>
        <p:nvSpPr>
          <p:cNvPr id="4" name="TextBox 3">
            <a:extLst>
              <a:ext uri="{FF2B5EF4-FFF2-40B4-BE49-F238E27FC236}">
                <a16:creationId xmlns:a16="http://schemas.microsoft.com/office/drawing/2014/main" id="{74359AB6-244D-C534-9688-B4AE0DC4D27B}"/>
              </a:ext>
            </a:extLst>
          </p:cNvPr>
          <p:cNvSpPr txBox="1"/>
          <p:nvPr/>
        </p:nvSpPr>
        <p:spPr>
          <a:xfrm>
            <a:off x="881742" y="2160815"/>
            <a:ext cx="7728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cs typeface="Calibri"/>
              </a:rPr>
              <a:t>01</a:t>
            </a:r>
            <a:endParaRPr lang="en-US" sz="2800" b="1" dirty="0"/>
          </a:p>
        </p:txBody>
      </p:sp>
      <p:sp>
        <p:nvSpPr>
          <p:cNvPr id="5" name="TextBox 4">
            <a:extLst>
              <a:ext uri="{FF2B5EF4-FFF2-40B4-BE49-F238E27FC236}">
                <a16:creationId xmlns:a16="http://schemas.microsoft.com/office/drawing/2014/main" id="{B7B17A5B-6B1C-A791-04CB-B25391AC3447}"/>
              </a:ext>
            </a:extLst>
          </p:cNvPr>
          <p:cNvSpPr txBox="1"/>
          <p:nvPr/>
        </p:nvSpPr>
        <p:spPr>
          <a:xfrm>
            <a:off x="881742" y="2743200"/>
            <a:ext cx="2275113" cy="10618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dirty="0"/>
              <a:t>Every competitive advantage has a limited lifespan.</a:t>
            </a:r>
            <a:endParaRPr lang="en-US" dirty="0"/>
          </a:p>
        </p:txBody>
      </p:sp>
      <p:sp>
        <p:nvSpPr>
          <p:cNvPr id="9" name="TextBox 8">
            <a:extLst>
              <a:ext uri="{FF2B5EF4-FFF2-40B4-BE49-F238E27FC236}">
                <a16:creationId xmlns:a16="http://schemas.microsoft.com/office/drawing/2014/main" id="{5CCACD25-0BC8-B13A-0BB2-BC20C219A470}"/>
              </a:ext>
            </a:extLst>
          </p:cNvPr>
          <p:cNvSpPr txBox="1"/>
          <p:nvPr/>
        </p:nvSpPr>
        <p:spPr>
          <a:xfrm>
            <a:off x="4267199" y="2242457"/>
            <a:ext cx="7728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solidFill>
                  <a:srgbClr val="000000"/>
                </a:solidFill>
                <a:cs typeface="Calibri"/>
              </a:rPr>
              <a:t>02</a:t>
            </a:r>
            <a:endParaRPr lang="en-US" sz="2800" b="1" dirty="0">
              <a:solidFill>
                <a:srgbClr val="000000"/>
              </a:solidFill>
            </a:endParaRPr>
          </a:p>
        </p:txBody>
      </p:sp>
      <p:sp>
        <p:nvSpPr>
          <p:cNvPr id="10" name="TextBox 9">
            <a:extLst>
              <a:ext uri="{FF2B5EF4-FFF2-40B4-BE49-F238E27FC236}">
                <a16:creationId xmlns:a16="http://schemas.microsoft.com/office/drawing/2014/main" id="{6440295F-B340-E771-48BD-69E6D03EFCC2}"/>
              </a:ext>
            </a:extLst>
          </p:cNvPr>
          <p:cNvSpPr txBox="1"/>
          <p:nvPr/>
        </p:nvSpPr>
        <p:spPr>
          <a:xfrm>
            <a:off x="4267199" y="2683329"/>
            <a:ext cx="3276598" cy="23544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dirty="0">
                <a:solidFill>
                  <a:srgbClr val="000000"/>
                </a:solidFill>
              </a:rPr>
              <a:t>“It’s good to be individually brilliant and to have strong core competencies; but unless you’re able to work in a team and harness each other’s core competencies</a:t>
            </a:r>
            <a:endParaRPr lang="en-US" sz="2100" dirty="0">
              <a:solidFill>
                <a:srgbClr val="000000"/>
              </a:solidFill>
              <a:cs typeface="Calibri"/>
            </a:endParaRPr>
          </a:p>
          <a:p>
            <a:pPr algn="l"/>
            <a:endParaRPr lang="en-US" sz="2100" dirty="0">
              <a:solidFill>
                <a:srgbClr val="000000"/>
              </a:solidFill>
              <a:cs typeface="Calibri"/>
            </a:endParaRPr>
          </a:p>
        </p:txBody>
      </p:sp>
      <p:sp>
        <p:nvSpPr>
          <p:cNvPr id="11" name="TextBox 10">
            <a:extLst>
              <a:ext uri="{FF2B5EF4-FFF2-40B4-BE49-F238E27FC236}">
                <a16:creationId xmlns:a16="http://schemas.microsoft.com/office/drawing/2014/main" id="{B0FB65B2-61E9-6660-9120-BBA83F932545}"/>
              </a:ext>
            </a:extLst>
          </p:cNvPr>
          <p:cNvSpPr txBox="1"/>
          <p:nvPr/>
        </p:nvSpPr>
        <p:spPr>
          <a:xfrm>
            <a:off x="8643256" y="2122714"/>
            <a:ext cx="7728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solidFill>
                  <a:srgbClr val="000000"/>
                </a:solidFill>
                <a:cs typeface="Calibri"/>
              </a:rPr>
              <a:t>03</a:t>
            </a:r>
          </a:p>
        </p:txBody>
      </p:sp>
      <p:sp>
        <p:nvSpPr>
          <p:cNvPr id="12" name="TextBox 11">
            <a:extLst>
              <a:ext uri="{FF2B5EF4-FFF2-40B4-BE49-F238E27FC236}">
                <a16:creationId xmlns:a16="http://schemas.microsoft.com/office/drawing/2014/main" id="{13D9CD73-C50F-7622-9D90-85439832DCEF}"/>
              </a:ext>
            </a:extLst>
          </p:cNvPr>
          <p:cNvSpPr txBox="1"/>
          <p:nvPr/>
        </p:nvSpPr>
        <p:spPr>
          <a:xfrm>
            <a:off x="8643256" y="2569028"/>
            <a:ext cx="2819398"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dirty="0">
                <a:solidFill>
                  <a:srgbClr val="000000"/>
                </a:solidFill>
              </a:rPr>
              <a:t>Fast and consistent will always beat the slow and steady. It’s good to be slow and steady; but it’s better to be fast and reliable.</a:t>
            </a:r>
            <a:endParaRPr lang="en-US" sz="2100" dirty="0">
              <a:solidFill>
                <a:srgbClr val="000000"/>
              </a:solidFill>
              <a:cs typeface="Calibri"/>
            </a:endParaRPr>
          </a:p>
          <a:p>
            <a:pPr algn="l"/>
            <a:endParaRPr lang="en-US" sz="2100" dirty="0">
              <a:solidFill>
                <a:srgbClr val="000000"/>
              </a:solidFill>
              <a:cs typeface="Calibri"/>
            </a:endParaRPr>
          </a:p>
        </p:txBody>
      </p:sp>
    </p:spTree>
    <p:extLst>
      <p:ext uri="{BB962C8B-B14F-4D97-AF65-F5344CB8AC3E}">
        <p14:creationId xmlns:p14="http://schemas.microsoft.com/office/powerpoint/2010/main" val="144701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6AB1FDF5-264A-30B3-D247-D8B3F994AF37}"/>
              </a:ext>
            </a:extLst>
          </p:cNvPr>
          <p:cNvSpPr/>
          <p:nvPr/>
        </p:nvSpPr>
        <p:spPr>
          <a:xfrm>
            <a:off x="4044042" y="1692729"/>
            <a:ext cx="3352799" cy="4299856"/>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C308C-C772-AE20-2069-C136BE9E5755}"/>
              </a:ext>
            </a:extLst>
          </p:cNvPr>
          <p:cNvSpPr>
            <a:spLocks noGrp="1"/>
          </p:cNvSpPr>
          <p:nvPr>
            <p:ph type="title"/>
          </p:nvPr>
        </p:nvSpPr>
        <p:spPr/>
        <p:txBody>
          <a:bodyPr/>
          <a:lstStyle/>
          <a:p>
            <a:r>
              <a:rPr lang="en-US" b="1" dirty="0">
                <a:solidFill>
                  <a:schemeClr val="bg1"/>
                </a:solidFill>
                <a:latin typeface="Franklin Gothic"/>
                <a:cs typeface="Calibri Light"/>
              </a:rPr>
              <a:t>Moral of the story </a:t>
            </a:r>
            <a:endParaRPr lang="en-US" b="1">
              <a:solidFill>
                <a:schemeClr val="bg1"/>
              </a:solidFill>
              <a:latin typeface="Franklin Gothic"/>
            </a:endParaRPr>
          </a:p>
        </p:txBody>
      </p:sp>
      <p:sp>
        <p:nvSpPr>
          <p:cNvPr id="4" name="TextBox 3">
            <a:extLst>
              <a:ext uri="{FF2B5EF4-FFF2-40B4-BE49-F238E27FC236}">
                <a16:creationId xmlns:a16="http://schemas.microsoft.com/office/drawing/2014/main" id="{74359AB6-244D-C534-9688-B4AE0DC4D27B}"/>
              </a:ext>
            </a:extLst>
          </p:cNvPr>
          <p:cNvSpPr txBox="1"/>
          <p:nvPr/>
        </p:nvSpPr>
        <p:spPr>
          <a:xfrm>
            <a:off x="881742" y="2296886"/>
            <a:ext cx="7728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solidFill>
                  <a:schemeClr val="tx1">
                    <a:lumMod val="50000"/>
                    <a:lumOff val="50000"/>
                  </a:schemeClr>
                </a:solidFill>
                <a:cs typeface="Calibri"/>
              </a:rPr>
              <a:t>01</a:t>
            </a:r>
            <a:endParaRPr lang="en-US" sz="2800" b="1">
              <a:solidFill>
                <a:schemeClr val="tx1">
                  <a:lumMod val="50000"/>
                  <a:lumOff val="50000"/>
                </a:schemeClr>
              </a:solidFill>
              <a:cs typeface="Calibri"/>
            </a:endParaRPr>
          </a:p>
        </p:txBody>
      </p:sp>
      <p:sp>
        <p:nvSpPr>
          <p:cNvPr id="5" name="TextBox 4">
            <a:extLst>
              <a:ext uri="{FF2B5EF4-FFF2-40B4-BE49-F238E27FC236}">
                <a16:creationId xmlns:a16="http://schemas.microsoft.com/office/drawing/2014/main" id="{B7B17A5B-6B1C-A791-04CB-B25391AC3447}"/>
              </a:ext>
            </a:extLst>
          </p:cNvPr>
          <p:cNvSpPr txBox="1"/>
          <p:nvPr/>
        </p:nvSpPr>
        <p:spPr>
          <a:xfrm>
            <a:off x="881742" y="2743200"/>
            <a:ext cx="2275113"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dirty="0">
                <a:solidFill>
                  <a:schemeClr val="tx1">
                    <a:lumMod val="50000"/>
                    <a:lumOff val="50000"/>
                  </a:schemeClr>
                </a:solidFill>
                <a:ea typeface="+mn-lt"/>
                <a:cs typeface="+mn-lt"/>
              </a:rPr>
              <a:t>Every competitive </a:t>
            </a:r>
          </a:p>
          <a:p>
            <a:r>
              <a:rPr lang="en-US" sz="2100" dirty="0">
                <a:solidFill>
                  <a:schemeClr val="tx1">
                    <a:lumMod val="50000"/>
                    <a:lumOff val="50000"/>
                  </a:schemeClr>
                </a:solidFill>
                <a:ea typeface="+mn-lt"/>
                <a:cs typeface="+mn-lt"/>
              </a:rPr>
              <a:t>advantage has a limited lifespan.</a:t>
            </a:r>
          </a:p>
          <a:p>
            <a:pPr algn="l"/>
            <a:endParaRPr lang="en-US" sz="2100" dirty="0">
              <a:solidFill>
                <a:schemeClr val="tx1">
                  <a:lumMod val="50000"/>
                  <a:lumOff val="50000"/>
                </a:schemeClr>
              </a:solidFill>
              <a:ea typeface="+mn-lt"/>
              <a:cs typeface="+mn-lt"/>
            </a:endParaRPr>
          </a:p>
        </p:txBody>
      </p:sp>
      <p:sp>
        <p:nvSpPr>
          <p:cNvPr id="9" name="TextBox 8">
            <a:extLst>
              <a:ext uri="{FF2B5EF4-FFF2-40B4-BE49-F238E27FC236}">
                <a16:creationId xmlns:a16="http://schemas.microsoft.com/office/drawing/2014/main" id="{5CCACD25-0BC8-B13A-0BB2-BC20C219A470}"/>
              </a:ext>
            </a:extLst>
          </p:cNvPr>
          <p:cNvSpPr txBox="1"/>
          <p:nvPr/>
        </p:nvSpPr>
        <p:spPr>
          <a:xfrm>
            <a:off x="4267199" y="2122714"/>
            <a:ext cx="7728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solidFill>
                  <a:srgbClr val="000000"/>
                </a:solidFill>
                <a:cs typeface="Calibri"/>
              </a:rPr>
              <a:t>02</a:t>
            </a:r>
            <a:endParaRPr lang="en-US" sz="2800" b="1" dirty="0">
              <a:solidFill>
                <a:srgbClr val="000000"/>
              </a:solidFill>
            </a:endParaRPr>
          </a:p>
        </p:txBody>
      </p:sp>
      <p:sp>
        <p:nvSpPr>
          <p:cNvPr id="10" name="TextBox 9">
            <a:extLst>
              <a:ext uri="{FF2B5EF4-FFF2-40B4-BE49-F238E27FC236}">
                <a16:creationId xmlns:a16="http://schemas.microsoft.com/office/drawing/2014/main" id="{6440295F-B340-E771-48BD-69E6D03EFCC2}"/>
              </a:ext>
            </a:extLst>
          </p:cNvPr>
          <p:cNvSpPr txBox="1"/>
          <p:nvPr/>
        </p:nvSpPr>
        <p:spPr>
          <a:xfrm>
            <a:off x="4267199" y="2683329"/>
            <a:ext cx="2906484" cy="10618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dirty="0">
                <a:cs typeface="Calibri"/>
              </a:rPr>
              <a:t>Fighting against the wrong competitors can kill your business.</a:t>
            </a:r>
          </a:p>
        </p:txBody>
      </p:sp>
      <p:sp>
        <p:nvSpPr>
          <p:cNvPr id="11" name="TextBox 10">
            <a:extLst>
              <a:ext uri="{FF2B5EF4-FFF2-40B4-BE49-F238E27FC236}">
                <a16:creationId xmlns:a16="http://schemas.microsoft.com/office/drawing/2014/main" id="{B0FB65B2-61E9-6660-9120-BBA83F932545}"/>
              </a:ext>
            </a:extLst>
          </p:cNvPr>
          <p:cNvSpPr txBox="1"/>
          <p:nvPr/>
        </p:nvSpPr>
        <p:spPr>
          <a:xfrm>
            <a:off x="8643256" y="2122714"/>
            <a:ext cx="7728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solidFill>
                  <a:srgbClr val="000000"/>
                </a:solidFill>
                <a:cs typeface="Calibri"/>
              </a:rPr>
              <a:t>03</a:t>
            </a:r>
          </a:p>
        </p:txBody>
      </p:sp>
      <p:sp>
        <p:nvSpPr>
          <p:cNvPr id="12" name="TextBox 11">
            <a:extLst>
              <a:ext uri="{FF2B5EF4-FFF2-40B4-BE49-F238E27FC236}">
                <a16:creationId xmlns:a16="http://schemas.microsoft.com/office/drawing/2014/main" id="{13D9CD73-C50F-7622-9D90-85439832DCEF}"/>
              </a:ext>
            </a:extLst>
          </p:cNvPr>
          <p:cNvSpPr txBox="1"/>
          <p:nvPr/>
        </p:nvSpPr>
        <p:spPr>
          <a:xfrm>
            <a:off x="8643256" y="2569028"/>
            <a:ext cx="2819398"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dirty="0">
                <a:solidFill>
                  <a:srgbClr val="000000"/>
                </a:solidFill>
              </a:rPr>
              <a:t>Fast and consistent will always beat the slow and steady. It’s good to be slow and steady; but it’s better to be fast and reliable.</a:t>
            </a:r>
            <a:endParaRPr lang="en-US" sz="2100" dirty="0">
              <a:solidFill>
                <a:srgbClr val="000000"/>
              </a:solidFill>
              <a:cs typeface="Calibri"/>
            </a:endParaRPr>
          </a:p>
          <a:p>
            <a:pPr algn="l"/>
            <a:endParaRPr lang="en-US" sz="2100" dirty="0">
              <a:solidFill>
                <a:srgbClr val="000000"/>
              </a:solidFill>
              <a:cs typeface="Calibri"/>
            </a:endParaRPr>
          </a:p>
        </p:txBody>
      </p:sp>
    </p:spTree>
    <p:extLst>
      <p:ext uri="{BB962C8B-B14F-4D97-AF65-F5344CB8AC3E}">
        <p14:creationId xmlns:p14="http://schemas.microsoft.com/office/powerpoint/2010/main" val="42333066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6AB1FDF5-264A-30B3-D247-D8B3F994AF37}"/>
              </a:ext>
            </a:extLst>
          </p:cNvPr>
          <p:cNvSpPr/>
          <p:nvPr/>
        </p:nvSpPr>
        <p:spPr>
          <a:xfrm>
            <a:off x="8316685" y="1279071"/>
            <a:ext cx="3352799" cy="4299856"/>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C308C-C772-AE20-2069-C136BE9E5755}"/>
              </a:ext>
            </a:extLst>
          </p:cNvPr>
          <p:cNvSpPr>
            <a:spLocks noGrp="1"/>
          </p:cNvSpPr>
          <p:nvPr>
            <p:ph type="title"/>
          </p:nvPr>
        </p:nvSpPr>
        <p:spPr/>
        <p:txBody>
          <a:bodyPr/>
          <a:lstStyle/>
          <a:p>
            <a:r>
              <a:rPr lang="en-US" b="1" dirty="0">
                <a:solidFill>
                  <a:schemeClr val="bg1"/>
                </a:solidFill>
                <a:latin typeface="Franklin Gothic"/>
                <a:cs typeface="Calibri Light"/>
              </a:rPr>
              <a:t>Moral of the story </a:t>
            </a:r>
            <a:endParaRPr lang="en-US" b="1">
              <a:solidFill>
                <a:schemeClr val="bg1"/>
              </a:solidFill>
              <a:latin typeface="Franklin Gothic"/>
            </a:endParaRPr>
          </a:p>
        </p:txBody>
      </p:sp>
      <p:sp>
        <p:nvSpPr>
          <p:cNvPr id="4" name="TextBox 3">
            <a:extLst>
              <a:ext uri="{FF2B5EF4-FFF2-40B4-BE49-F238E27FC236}">
                <a16:creationId xmlns:a16="http://schemas.microsoft.com/office/drawing/2014/main" id="{74359AB6-244D-C534-9688-B4AE0DC4D27B}"/>
              </a:ext>
            </a:extLst>
          </p:cNvPr>
          <p:cNvSpPr txBox="1"/>
          <p:nvPr/>
        </p:nvSpPr>
        <p:spPr>
          <a:xfrm>
            <a:off x="881742" y="2296886"/>
            <a:ext cx="7728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solidFill>
                  <a:schemeClr val="tx1">
                    <a:lumMod val="50000"/>
                    <a:lumOff val="50000"/>
                  </a:schemeClr>
                </a:solidFill>
                <a:cs typeface="Calibri"/>
              </a:rPr>
              <a:t>01</a:t>
            </a:r>
            <a:endParaRPr lang="en-US" sz="2800" b="1">
              <a:solidFill>
                <a:schemeClr val="tx1">
                  <a:lumMod val="50000"/>
                  <a:lumOff val="50000"/>
                </a:schemeClr>
              </a:solidFill>
              <a:cs typeface="Calibri"/>
            </a:endParaRPr>
          </a:p>
        </p:txBody>
      </p:sp>
      <p:sp>
        <p:nvSpPr>
          <p:cNvPr id="5" name="TextBox 4">
            <a:extLst>
              <a:ext uri="{FF2B5EF4-FFF2-40B4-BE49-F238E27FC236}">
                <a16:creationId xmlns:a16="http://schemas.microsoft.com/office/drawing/2014/main" id="{B7B17A5B-6B1C-A791-04CB-B25391AC3447}"/>
              </a:ext>
            </a:extLst>
          </p:cNvPr>
          <p:cNvSpPr txBox="1"/>
          <p:nvPr/>
        </p:nvSpPr>
        <p:spPr>
          <a:xfrm>
            <a:off x="881742" y="2754085"/>
            <a:ext cx="2601684" cy="17081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dirty="0">
                <a:solidFill>
                  <a:schemeClr val="tx1">
                    <a:lumMod val="50000"/>
                    <a:lumOff val="50000"/>
                  </a:schemeClr>
                </a:solidFill>
                <a:ea typeface="+mn-lt"/>
                <a:cs typeface="+mn-lt"/>
              </a:rPr>
              <a:t>Every competitive </a:t>
            </a:r>
          </a:p>
          <a:p>
            <a:r>
              <a:rPr lang="en-US" sz="2100" dirty="0">
                <a:solidFill>
                  <a:schemeClr val="tx1">
                    <a:lumMod val="50000"/>
                    <a:lumOff val="50000"/>
                  </a:schemeClr>
                </a:solidFill>
                <a:ea typeface="+mn-lt"/>
                <a:cs typeface="+mn-lt"/>
              </a:rPr>
              <a:t>Advantage has a </a:t>
            </a:r>
          </a:p>
          <a:p>
            <a:r>
              <a:rPr lang="en-US" sz="2100" dirty="0">
                <a:solidFill>
                  <a:schemeClr val="tx1">
                    <a:lumMod val="50000"/>
                    <a:lumOff val="50000"/>
                  </a:schemeClr>
                </a:solidFill>
                <a:ea typeface="+mn-lt"/>
                <a:cs typeface="+mn-lt"/>
              </a:rPr>
              <a:t>limited lifespan.</a:t>
            </a:r>
            <a:endParaRPr lang="en-US" dirty="0">
              <a:solidFill>
                <a:schemeClr val="tx1">
                  <a:lumMod val="50000"/>
                  <a:lumOff val="50000"/>
                </a:schemeClr>
              </a:solidFill>
            </a:endParaRPr>
          </a:p>
          <a:p>
            <a:endParaRPr lang="en-US" sz="2100" dirty="0">
              <a:solidFill>
                <a:schemeClr val="tx1">
                  <a:lumMod val="50000"/>
                  <a:lumOff val="50000"/>
                </a:schemeClr>
              </a:solidFill>
              <a:ea typeface="+mn-lt"/>
              <a:cs typeface="+mn-lt"/>
            </a:endParaRPr>
          </a:p>
          <a:p>
            <a:pPr algn="l"/>
            <a:endParaRPr lang="en-US" sz="2100" dirty="0">
              <a:solidFill>
                <a:schemeClr val="tx1">
                  <a:lumMod val="50000"/>
                  <a:lumOff val="50000"/>
                </a:schemeClr>
              </a:solidFill>
              <a:cs typeface="Calibri"/>
            </a:endParaRPr>
          </a:p>
        </p:txBody>
      </p:sp>
      <p:sp>
        <p:nvSpPr>
          <p:cNvPr id="9" name="TextBox 8">
            <a:extLst>
              <a:ext uri="{FF2B5EF4-FFF2-40B4-BE49-F238E27FC236}">
                <a16:creationId xmlns:a16="http://schemas.microsoft.com/office/drawing/2014/main" id="{5CCACD25-0BC8-B13A-0BB2-BC20C219A470}"/>
              </a:ext>
            </a:extLst>
          </p:cNvPr>
          <p:cNvSpPr txBox="1"/>
          <p:nvPr/>
        </p:nvSpPr>
        <p:spPr>
          <a:xfrm>
            <a:off x="4267199" y="2242457"/>
            <a:ext cx="7728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solidFill>
                  <a:schemeClr val="tx1">
                    <a:lumMod val="50000"/>
                    <a:lumOff val="50000"/>
                  </a:schemeClr>
                </a:solidFill>
                <a:cs typeface="Calibri"/>
              </a:rPr>
              <a:t>02</a:t>
            </a:r>
            <a:endParaRPr lang="en-US" sz="2800" b="1">
              <a:solidFill>
                <a:schemeClr val="tx1">
                  <a:lumMod val="50000"/>
                  <a:lumOff val="50000"/>
                </a:schemeClr>
              </a:solidFill>
              <a:cs typeface="Calibri"/>
            </a:endParaRPr>
          </a:p>
        </p:txBody>
      </p:sp>
      <p:sp>
        <p:nvSpPr>
          <p:cNvPr id="10" name="TextBox 9">
            <a:extLst>
              <a:ext uri="{FF2B5EF4-FFF2-40B4-BE49-F238E27FC236}">
                <a16:creationId xmlns:a16="http://schemas.microsoft.com/office/drawing/2014/main" id="{6440295F-B340-E771-48BD-69E6D03EFCC2}"/>
              </a:ext>
            </a:extLst>
          </p:cNvPr>
          <p:cNvSpPr txBox="1"/>
          <p:nvPr/>
        </p:nvSpPr>
        <p:spPr>
          <a:xfrm>
            <a:off x="4267199" y="2683329"/>
            <a:ext cx="275408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a:solidFill>
                  <a:schemeClr val="tx1">
                    <a:lumMod val="50000"/>
                    <a:lumOff val="50000"/>
                  </a:schemeClr>
                </a:solidFill>
                <a:ea typeface="+mn-lt"/>
                <a:cs typeface="+mn-lt"/>
              </a:rPr>
              <a:t>Fighting against the wrong competitors can kill your business.</a:t>
            </a:r>
            <a:endParaRPr lang="en-US" sz="2100" dirty="0">
              <a:solidFill>
                <a:schemeClr val="tx1">
                  <a:lumMod val="50000"/>
                  <a:lumOff val="50000"/>
                </a:schemeClr>
              </a:solidFill>
              <a:ea typeface="+mn-lt"/>
              <a:cs typeface="+mn-lt"/>
            </a:endParaRPr>
          </a:p>
          <a:p>
            <a:pPr algn="l"/>
            <a:endParaRPr lang="en-US" sz="2100" dirty="0">
              <a:solidFill>
                <a:schemeClr val="tx1">
                  <a:lumMod val="50000"/>
                  <a:lumOff val="50000"/>
                </a:schemeClr>
              </a:solidFill>
              <a:ea typeface="+mn-lt"/>
              <a:cs typeface="+mn-lt"/>
            </a:endParaRPr>
          </a:p>
        </p:txBody>
      </p:sp>
      <p:sp>
        <p:nvSpPr>
          <p:cNvPr id="11" name="TextBox 10">
            <a:extLst>
              <a:ext uri="{FF2B5EF4-FFF2-40B4-BE49-F238E27FC236}">
                <a16:creationId xmlns:a16="http://schemas.microsoft.com/office/drawing/2014/main" id="{B0FB65B2-61E9-6660-9120-BBA83F932545}"/>
              </a:ext>
            </a:extLst>
          </p:cNvPr>
          <p:cNvSpPr txBox="1"/>
          <p:nvPr/>
        </p:nvSpPr>
        <p:spPr>
          <a:xfrm>
            <a:off x="8643256" y="2035628"/>
            <a:ext cx="7728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solidFill>
                  <a:srgbClr val="000000"/>
                </a:solidFill>
                <a:cs typeface="Calibri"/>
              </a:rPr>
              <a:t>03</a:t>
            </a:r>
          </a:p>
        </p:txBody>
      </p:sp>
      <p:sp>
        <p:nvSpPr>
          <p:cNvPr id="12" name="TextBox 11">
            <a:extLst>
              <a:ext uri="{FF2B5EF4-FFF2-40B4-BE49-F238E27FC236}">
                <a16:creationId xmlns:a16="http://schemas.microsoft.com/office/drawing/2014/main" id="{13D9CD73-C50F-7622-9D90-85439832DCEF}"/>
              </a:ext>
            </a:extLst>
          </p:cNvPr>
          <p:cNvSpPr txBox="1"/>
          <p:nvPr/>
        </p:nvSpPr>
        <p:spPr>
          <a:xfrm>
            <a:off x="8643256" y="2569028"/>
            <a:ext cx="2819398" cy="10618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dirty="0">
                <a:solidFill>
                  <a:srgbClr val="000000"/>
                </a:solidFill>
                <a:cs typeface="Calibri"/>
              </a:rPr>
              <a:t>Top management in reflecting listening about their blind spots.</a:t>
            </a:r>
          </a:p>
        </p:txBody>
      </p:sp>
    </p:spTree>
    <p:extLst>
      <p:ext uri="{BB962C8B-B14F-4D97-AF65-F5344CB8AC3E}">
        <p14:creationId xmlns:p14="http://schemas.microsoft.com/office/powerpoint/2010/main" val="2475514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he Origin Of Panchatantra Stories A Story In History | chegos.pl">
            <a:extLst>
              <a:ext uri="{FF2B5EF4-FFF2-40B4-BE49-F238E27FC236}">
                <a16:creationId xmlns:a16="http://schemas.microsoft.com/office/drawing/2014/main" id="{EF8FDF10-9831-B289-0DBD-3202BC9B1F55}"/>
              </a:ext>
            </a:extLst>
          </p:cNvPr>
          <p:cNvPicPr>
            <a:picLocks noChangeAspect="1"/>
          </p:cNvPicPr>
          <p:nvPr/>
        </p:nvPicPr>
        <p:blipFill rotWithShape="1">
          <a:blip r:embed="rId2">
            <a:alphaModFix amt="40000"/>
          </a:blip>
          <a:srcRect t="12238" b="3492"/>
          <a:stretch/>
        </p:blipFill>
        <p:spPr>
          <a:xfrm>
            <a:off x="20" y="10"/>
            <a:ext cx="12191979" cy="6857990"/>
          </a:xfrm>
          <a:prstGeom prst="rect">
            <a:avLst/>
          </a:prstGeom>
        </p:spPr>
      </p:pic>
      <p:sp>
        <p:nvSpPr>
          <p:cNvPr id="2" name="Title 1">
            <a:extLst>
              <a:ext uri="{FF2B5EF4-FFF2-40B4-BE49-F238E27FC236}">
                <a16:creationId xmlns:a16="http://schemas.microsoft.com/office/drawing/2014/main" id="{A43D3EB4-B27F-8284-2A5C-C647195F172E}"/>
              </a:ext>
            </a:extLst>
          </p:cNvPr>
          <p:cNvSpPr>
            <a:spLocks noGrp="1"/>
          </p:cNvSpPr>
          <p:nvPr>
            <p:ph type="title"/>
          </p:nvPr>
        </p:nvSpPr>
        <p:spPr>
          <a:xfrm>
            <a:off x="640080" y="853673"/>
            <a:ext cx="4023360" cy="5004794"/>
          </a:xfrm>
        </p:spPr>
        <p:txBody>
          <a:bodyPr>
            <a:normAutofit/>
          </a:bodyPr>
          <a:lstStyle/>
          <a:p>
            <a:r>
              <a:rPr lang="en-US" sz="5400" b="1" dirty="0">
                <a:solidFill>
                  <a:schemeClr val="bg1"/>
                </a:solidFill>
                <a:cs typeface="Calibri Light"/>
              </a:rPr>
              <a:t>About Panchatantra</a:t>
            </a:r>
          </a:p>
        </p:txBody>
      </p:sp>
      <p:sp>
        <p:nvSpPr>
          <p:cNvPr id="3" name="Content Placeholder 2">
            <a:extLst>
              <a:ext uri="{FF2B5EF4-FFF2-40B4-BE49-F238E27FC236}">
                <a16:creationId xmlns:a16="http://schemas.microsoft.com/office/drawing/2014/main" id="{571AE04D-266F-CA17-6585-5E42FC1C6B8D}"/>
              </a:ext>
            </a:extLst>
          </p:cNvPr>
          <p:cNvSpPr>
            <a:spLocks noGrp="1"/>
          </p:cNvSpPr>
          <p:nvPr>
            <p:ph idx="1"/>
          </p:nvPr>
        </p:nvSpPr>
        <p:spPr>
          <a:xfrm>
            <a:off x="5599083" y="853673"/>
            <a:ext cx="5715000" cy="5004794"/>
          </a:xfrm>
        </p:spPr>
        <p:txBody>
          <a:bodyPr vert="horz" lIns="91440" tIns="45720" rIns="91440" bIns="45720" rtlCol="0" anchor="ctr">
            <a:normAutofit/>
          </a:bodyPr>
          <a:lstStyle/>
          <a:p>
            <a:r>
              <a:rPr lang="en-US" sz="2200">
                <a:solidFill>
                  <a:schemeClr val="bg1"/>
                </a:solidFill>
                <a:ea typeface="+mn-lt"/>
                <a:cs typeface="+mn-lt"/>
              </a:rPr>
              <a:t>The Panchatantra represents significant fables about animal customs. According to Indian legend, Vishnu Sharma wrote the Panchatantra and submitted it as a Niti sastra. Sastra is regarded as a treatise on political science and ethical behavior, and niti is essential to "the judicious conduct of life."</a:t>
            </a:r>
            <a:endParaRPr lang="en-US" sz="2200">
              <a:solidFill>
                <a:schemeClr val="bg1"/>
              </a:solidFill>
            </a:endParaRPr>
          </a:p>
        </p:txBody>
      </p:sp>
      <p:sp>
        <p:nvSpPr>
          <p:cNvPr id="34"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6914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65EB356-AA7E-9385-0769-3DF08C74AE1B}"/>
              </a:ext>
            </a:extLst>
          </p:cNvPr>
          <p:cNvPicPr>
            <a:picLocks noChangeAspect="1"/>
          </p:cNvPicPr>
          <p:nvPr/>
        </p:nvPicPr>
        <p:blipFill rotWithShape="1">
          <a:blip r:embed="rId2">
            <a:alphaModFix amt="40000"/>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18A55B78-2A5F-9C31-1A89-EE04676DAA90}"/>
              </a:ext>
            </a:extLst>
          </p:cNvPr>
          <p:cNvSpPr>
            <a:spLocks noGrp="1"/>
          </p:cNvSpPr>
          <p:nvPr>
            <p:ph type="title"/>
          </p:nvPr>
        </p:nvSpPr>
        <p:spPr>
          <a:xfrm>
            <a:off x="640080" y="853673"/>
            <a:ext cx="4023360" cy="5004794"/>
          </a:xfrm>
        </p:spPr>
        <p:txBody>
          <a:bodyPr>
            <a:normAutofit/>
          </a:bodyPr>
          <a:lstStyle/>
          <a:p>
            <a:r>
              <a:rPr lang="en-US" sz="5400">
                <a:solidFill>
                  <a:schemeClr val="bg1"/>
                </a:solidFill>
                <a:cs typeface="Calibri Light"/>
              </a:rPr>
              <a:t>The Story</a:t>
            </a:r>
            <a:endParaRPr lang="en-US" sz="5400">
              <a:solidFill>
                <a:schemeClr val="bg1"/>
              </a:solidFill>
            </a:endParaRPr>
          </a:p>
        </p:txBody>
      </p:sp>
      <p:sp>
        <p:nvSpPr>
          <p:cNvPr id="3" name="Content Placeholder 2">
            <a:extLst>
              <a:ext uri="{FF2B5EF4-FFF2-40B4-BE49-F238E27FC236}">
                <a16:creationId xmlns:a16="http://schemas.microsoft.com/office/drawing/2014/main" id="{78FA00D7-24DE-562A-53C2-8645E91E579F}"/>
              </a:ext>
            </a:extLst>
          </p:cNvPr>
          <p:cNvSpPr>
            <a:spLocks noGrp="1"/>
          </p:cNvSpPr>
          <p:nvPr>
            <p:ph idx="1"/>
          </p:nvPr>
        </p:nvSpPr>
        <p:spPr>
          <a:xfrm>
            <a:off x="5599083" y="853673"/>
            <a:ext cx="5715000" cy="5004794"/>
          </a:xfrm>
        </p:spPr>
        <p:txBody>
          <a:bodyPr vert="horz" lIns="91440" tIns="45720" rIns="91440" bIns="45720" rtlCol="0" anchor="ctr">
            <a:normAutofit/>
          </a:bodyPr>
          <a:lstStyle/>
          <a:p>
            <a:r>
              <a:rPr lang="en-US" sz="1500" dirty="0">
                <a:solidFill>
                  <a:schemeClr val="bg1"/>
                </a:solidFill>
                <a:ea typeface="+mn-lt"/>
                <a:cs typeface="+mn-lt"/>
              </a:rPr>
              <a:t>A Hare was making fun of the Tortoise one day for being so slow.</a:t>
            </a:r>
            <a:endParaRPr lang="en-US" sz="1500" dirty="0">
              <a:solidFill>
                <a:schemeClr val="bg1"/>
              </a:solidFill>
              <a:cs typeface="Calibri" panose="020F0502020204030204"/>
            </a:endParaRPr>
          </a:p>
          <a:p>
            <a:r>
              <a:rPr lang="en-US" sz="1500" dirty="0">
                <a:solidFill>
                  <a:schemeClr val="bg1"/>
                </a:solidFill>
                <a:ea typeface="+mn-lt"/>
                <a:cs typeface="+mn-lt"/>
              </a:rPr>
              <a:t>The Hare was much amused at the idea of running a race with the Tortoise, but for the fun of the thing he agreed. So the Fox, who had consented to act as judge, marked the distance and started the runners off.</a:t>
            </a:r>
            <a:endParaRPr lang="en-US" sz="1500" dirty="0">
              <a:solidFill>
                <a:schemeClr val="bg1"/>
              </a:solidFill>
              <a:cs typeface="Calibri"/>
            </a:endParaRPr>
          </a:p>
          <a:p>
            <a:r>
              <a:rPr lang="en-US" sz="1500" dirty="0">
                <a:solidFill>
                  <a:schemeClr val="bg1"/>
                </a:solidFill>
                <a:ea typeface="+mn-lt"/>
                <a:cs typeface="+mn-lt"/>
              </a:rPr>
              <a:t>The Hare was soon far out of sight, and to make the Tortoise feel very deeply how ridiculous it was for him to try a race with a Hare, he lay down beside the course to take a nap until the Tortoise should catch up.</a:t>
            </a:r>
            <a:endParaRPr lang="en-US" sz="1500" dirty="0">
              <a:solidFill>
                <a:schemeClr val="bg1"/>
              </a:solidFill>
              <a:cs typeface="Calibri"/>
            </a:endParaRPr>
          </a:p>
          <a:p>
            <a:r>
              <a:rPr lang="en-US" sz="1500" dirty="0">
                <a:solidFill>
                  <a:schemeClr val="bg1"/>
                </a:solidFill>
                <a:ea typeface="+mn-lt"/>
                <a:cs typeface="+mn-lt"/>
              </a:rPr>
              <a:t>The Tortoise meanwhile kept going slowly but steadily, and, after a time, passed the place where the Hare was sleeping. But the Hare slept on very peacefully; and when at last he did wake up, the Tortoise was near the goal. The Hare now ran his swiftest, but he could not overtake the Tortoise in time.</a:t>
            </a:r>
            <a:endParaRPr lang="en-US" sz="1500" dirty="0">
              <a:solidFill>
                <a:schemeClr val="bg1"/>
              </a:solidFill>
              <a:cs typeface="Calibri"/>
            </a:endParaRPr>
          </a:p>
          <a:p>
            <a:br>
              <a:rPr lang="en-US" sz="1500" dirty="0"/>
            </a:br>
            <a:endParaRPr lang="en-US" sz="1500">
              <a:solidFill>
                <a:schemeClr val="bg1"/>
              </a:solidFill>
              <a:cs typeface="Calibri"/>
            </a:endParaRPr>
          </a:p>
        </p:txBody>
      </p:sp>
      <p:sp>
        <p:nvSpPr>
          <p:cNvPr id="20"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2431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6AB1FDF5-264A-30B3-D247-D8B3F994AF37}"/>
              </a:ext>
            </a:extLst>
          </p:cNvPr>
          <p:cNvSpPr/>
          <p:nvPr/>
        </p:nvSpPr>
        <p:spPr>
          <a:xfrm>
            <a:off x="391885" y="1600200"/>
            <a:ext cx="3352799" cy="4299856"/>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C308C-C772-AE20-2069-C136BE9E5755}"/>
              </a:ext>
            </a:extLst>
          </p:cNvPr>
          <p:cNvSpPr>
            <a:spLocks noGrp="1"/>
          </p:cNvSpPr>
          <p:nvPr>
            <p:ph type="title"/>
          </p:nvPr>
        </p:nvSpPr>
        <p:spPr/>
        <p:txBody>
          <a:bodyPr/>
          <a:lstStyle/>
          <a:p>
            <a:r>
              <a:rPr lang="en-US" b="1" dirty="0">
                <a:solidFill>
                  <a:schemeClr val="bg1"/>
                </a:solidFill>
                <a:latin typeface="Franklin Gothic"/>
                <a:cs typeface="Calibri Light"/>
              </a:rPr>
              <a:t>Moral of the story </a:t>
            </a:r>
            <a:endParaRPr lang="en-US" b="1">
              <a:solidFill>
                <a:schemeClr val="bg1"/>
              </a:solidFill>
              <a:latin typeface="Franklin Gothic"/>
            </a:endParaRPr>
          </a:p>
        </p:txBody>
      </p:sp>
      <p:sp>
        <p:nvSpPr>
          <p:cNvPr id="4" name="TextBox 3">
            <a:extLst>
              <a:ext uri="{FF2B5EF4-FFF2-40B4-BE49-F238E27FC236}">
                <a16:creationId xmlns:a16="http://schemas.microsoft.com/office/drawing/2014/main" id="{74359AB6-244D-C534-9688-B4AE0DC4D27B}"/>
              </a:ext>
            </a:extLst>
          </p:cNvPr>
          <p:cNvSpPr txBox="1"/>
          <p:nvPr/>
        </p:nvSpPr>
        <p:spPr>
          <a:xfrm>
            <a:off x="881742" y="2160815"/>
            <a:ext cx="7728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cs typeface="Calibri"/>
              </a:rPr>
              <a:t>01</a:t>
            </a:r>
            <a:endParaRPr lang="en-US" sz="2800" b="1" dirty="0"/>
          </a:p>
        </p:txBody>
      </p:sp>
      <p:sp>
        <p:nvSpPr>
          <p:cNvPr id="5" name="TextBox 4">
            <a:extLst>
              <a:ext uri="{FF2B5EF4-FFF2-40B4-BE49-F238E27FC236}">
                <a16:creationId xmlns:a16="http://schemas.microsoft.com/office/drawing/2014/main" id="{B7B17A5B-6B1C-A791-04CB-B25391AC3447}"/>
              </a:ext>
            </a:extLst>
          </p:cNvPr>
          <p:cNvSpPr txBox="1"/>
          <p:nvPr/>
        </p:nvSpPr>
        <p:spPr>
          <a:xfrm>
            <a:off x="881742" y="2743200"/>
            <a:ext cx="2275113" cy="23544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dirty="0"/>
              <a:t>First identify your core competency and then change the playing field to suit your core competency.</a:t>
            </a:r>
            <a:endParaRPr lang="en-US" sz="2100" dirty="0">
              <a:cs typeface="Calibri"/>
            </a:endParaRPr>
          </a:p>
          <a:p>
            <a:pPr algn="l"/>
            <a:endParaRPr lang="en-US" sz="2100" dirty="0">
              <a:cs typeface="Calibri"/>
            </a:endParaRPr>
          </a:p>
        </p:txBody>
      </p:sp>
      <p:sp>
        <p:nvSpPr>
          <p:cNvPr id="9" name="TextBox 8">
            <a:extLst>
              <a:ext uri="{FF2B5EF4-FFF2-40B4-BE49-F238E27FC236}">
                <a16:creationId xmlns:a16="http://schemas.microsoft.com/office/drawing/2014/main" id="{5CCACD25-0BC8-B13A-0BB2-BC20C219A470}"/>
              </a:ext>
            </a:extLst>
          </p:cNvPr>
          <p:cNvSpPr txBox="1"/>
          <p:nvPr/>
        </p:nvSpPr>
        <p:spPr>
          <a:xfrm>
            <a:off x="4267199" y="2242457"/>
            <a:ext cx="7728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solidFill>
                  <a:srgbClr val="000000"/>
                </a:solidFill>
                <a:cs typeface="Calibri"/>
              </a:rPr>
              <a:t>02</a:t>
            </a:r>
            <a:endParaRPr lang="en-US" sz="2800" b="1" dirty="0">
              <a:solidFill>
                <a:srgbClr val="000000"/>
              </a:solidFill>
            </a:endParaRPr>
          </a:p>
        </p:txBody>
      </p:sp>
      <p:sp>
        <p:nvSpPr>
          <p:cNvPr id="10" name="TextBox 9">
            <a:extLst>
              <a:ext uri="{FF2B5EF4-FFF2-40B4-BE49-F238E27FC236}">
                <a16:creationId xmlns:a16="http://schemas.microsoft.com/office/drawing/2014/main" id="{6440295F-B340-E771-48BD-69E6D03EFCC2}"/>
              </a:ext>
            </a:extLst>
          </p:cNvPr>
          <p:cNvSpPr txBox="1"/>
          <p:nvPr/>
        </p:nvSpPr>
        <p:spPr>
          <a:xfrm>
            <a:off x="4267199" y="2683329"/>
            <a:ext cx="3276598" cy="23544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dirty="0">
                <a:solidFill>
                  <a:srgbClr val="000000"/>
                </a:solidFill>
              </a:rPr>
              <a:t>“It’s good to be individually brilliant and to have strong core competencies; but unless you’re able to work in a team and harness each other’s core competencies</a:t>
            </a:r>
            <a:endParaRPr lang="en-US" sz="2100" dirty="0">
              <a:solidFill>
                <a:srgbClr val="000000"/>
              </a:solidFill>
              <a:cs typeface="Calibri"/>
            </a:endParaRPr>
          </a:p>
          <a:p>
            <a:pPr algn="l"/>
            <a:endParaRPr lang="en-US" sz="2100" dirty="0">
              <a:solidFill>
                <a:srgbClr val="000000"/>
              </a:solidFill>
              <a:cs typeface="Calibri"/>
            </a:endParaRPr>
          </a:p>
        </p:txBody>
      </p:sp>
      <p:sp>
        <p:nvSpPr>
          <p:cNvPr id="11" name="TextBox 10">
            <a:extLst>
              <a:ext uri="{FF2B5EF4-FFF2-40B4-BE49-F238E27FC236}">
                <a16:creationId xmlns:a16="http://schemas.microsoft.com/office/drawing/2014/main" id="{B0FB65B2-61E9-6660-9120-BBA83F932545}"/>
              </a:ext>
            </a:extLst>
          </p:cNvPr>
          <p:cNvSpPr txBox="1"/>
          <p:nvPr/>
        </p:nvSpPr>
        <p:spPr>
          <a:xfrm>
            <a:off x="8643256" y="2122714"/>
            <a:ext cx="7728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solidFill>
                  <a:srgbClr val="000000"/>
                </a:solidFill>
                <a:cs typeface="Calibri"/>
              </a:rPr>
              <a:t>03</a:t>
            </a:r>
          </a:p>
        </p:txBody>
      </p:sp>
      <p:sp>
        <p:nvSpPr>
          <p:cNvPr id="12" name="TextBox 11">
            <a:extLst>
              <a:ext uri="{FF2B5EF4-FFF2-40B4-BE49-F238E27FC236}">
                <a16:creationId xmlns:a16="http://schemas.microsoft.com/office/drawing/2014/main" id="{13D9CD73-C50F-7622-9D90-85439832DCEF}"/>
              </a:ext>
            </a:extLst>
          </p:cNvPr>
          <p:cNvSpPr txBox="1"/>
          <p:nvPr/>
        </p:nvSpPr>
        <p:spPr>
          <a:xfrm>
            <a:off x="8643256" y="2569028"/>
            <a:ext cx="2819398"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dirty="0">
                <a:solidFill>
                  <a:srgbClr val="000000"/>
                </a:solidFill>
              </a:rPr>
              <a:t>Fast and consistent will always beat the slow and steady. It’s good to be slow and steady; but it’s better to be fast and reliable.</a:t>
            </a:r>
            <a:endParaRPr lang="en-US" sz="2100" dirty="0">
              <a:solidFill>
                <a:srgbClr val="000000"/>
              </a:solidFill>
              <a:cs typeface="Calibri"/>
            </a:endParaRPr>
          </a:p>
          <a:p>
            <a:pPr algn="l"/>
            <a:endParaRPr lang="en-US" sz="2100" dirty="0">
              <a:solidFill>
                <a:srgbClr val="000000"/>
              </a:solidFill>
              <a:cs typeface="Calibri"/>
            </a:endParaRPr>
          </a:p>
        </p:txBody>
      </p:sp>
    </p:spTree>
    <p:extLst>
      <p:ext uri="{BB962C8B-B14F-4D97-AF65-F5344CB8AC3E}">
        <p14:creationId xmlns:p14="http://schemas.microsoft.com/office/powerpoint/2010/main" val="72833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6AB1FDF5-264A-30B3-D247-D8B3F994AF37}"/>
              </a:ext>
            </a:extLst>
          </p:cNvPr>
          <p:cNvSpPr/>
          <p:nvPr/>
        </p:nvSpPr>
        <p:spPr>
          <a:xfrm>
            <a:off x="4190999" y="1600200"/>
            <a:ext cx="3352799" cy="4299856"/>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C308C-C772-AE20-2069-C136BE9E5755}"/>
              </a:ext>
            </a:extLst>
          </p:cNvPr>
          <p:cNvSpPr>
            <a:spLocks noGrp="1"/>
          </p:cNvSpPr>
          <p:nvPr>
            <p:ph type="title"/>
          </p:nvPr>
        </p:nvSpPr>
        <p:spPr/>
        <p:txBody>
          <a:bodyPr/>
          <a:lstStyle/>
          <a:p>
            <a:r>
              <a:rPr lang="en-US" b="1" dirty="0">
                <a:solidFill>
                  <a:schemeClr val="bg1"/>
                </a:solidFill>
                <a:latin typeface="Franklin Gothic"/>
                <a:cs typeface="Calibri Light"/>
              </a:rPr>
              <a:t>Moral of the story </a:t>
            </a:r>
            <a:endParaRPr lang="en-US" b="1">
              <a:solidFill>
                <a:schemeClr val="bg1"/>
              </a:solidFill>
              <a:latin typeface="Franklin Gothic"/>
            </a:endParaRPr>
          </a:p>
        </p:txBody>
      </p:sp>
      <p:sp>
        <p:nvSpPr>
          <p:cNvPr id="4" name="TextBox 3">
            <a:extLst>
              <a:ext uri="{FF2B5EF4-FFF2-40B4-BE49-F238E27FC236}">
                <a16:creationId xmlns:a16="http://schemas.microsoft.com/office/drawing/2014/main" id="{74359AB6-244D-C534-9688-B4AE0DC4D27B}"/>
              </a:ext>
            </a:extLst>
          </p:cNvPr>
          <p:cNvSpPr txBox="1"/>
          <p:nvPr/>
        </p:nvSpPr>
        <p:spPr>
          <a:xfrm>
            <a:off x="881742" y="2296886"/>
            <a:ext cx="7728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solidFill>
                  <a:schemeClr val="tx1">
                    <a:lumMod val="50000"/>
                    <a:lumOff val="50000"/>
                  </a:schemeClr>
                </a:solidFill>
                <a:cs typeface="Calibri"/>
              </a:rPr>
              <a:t>01</a:t>
            </a:r>
            <a:endParaRPr lang="en-US" sz="2800" b="1">
              <a:solidFill>
                <a:schemeClr val="tx1">
                  <a:lumMod val="50000"/>
                  <a:lumOff val="50000"/>
                </a:schemeClr>
              </a:solidFill>
              <a:cs typeface="Calibri"/>
            </a:endParaRPr>
          </a:p>
        </p:txBody>
      </p:sp>
      <p:sp>
        <p:nvSpPr>
          <p:cNvPr id="5" name="TextBox 4">
            <a:extLst>
              <a:ext uri="{FF2B5EF4-FFF2-40B4-BE49-F238E27FC236}">
                <a16:creationId xmlns:a16="http://schemas.microsoft.com/office/drawing/2014/main" id="{B7B17A5B-6B1C-A791-04CB-B25391AC3447}"/>
              </a:ext>
            </a:extLst>
          </p:cNvPr>
          <p:cNvSpPr txBox="1"/>
          <p:nvPr/>
        </p:nvSpPr>
        <p:spPr>
          <a:xfrm>
            <a:off x="881742" y="2743200"/>
            <a:ext cx="2275113" cy="23544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dirty="0">
                <a:solidFill>
                  <a:schemeClr val="tx1">
                    <a:lumMod val="50000"/>
                    <a:lumOff val="50000"/>
                  </a:schemeClr>
                </a:solidFill>
              </a:rPr>
              <a:t>First identify your core competency and then change the playing field to suit your core competency.</a:t>
            </a:r>
            <a:endParaRPr lang="en-US" sz="2100" dirty="0">
              <a:solidFill>
                <a:schemeClr val="tx1">
                  <a:lumMod val="50000"/>
                  <a:lumOff val="50000"/>
                </a:schemeClr>
              </a:solidFill>
              <a:cs typeface="Calibri"/>
            </a:endParaRPr>
          </a:p>
          <a:p>
            <a:pPr algn="l"/>
            <a:endParaRPr lang="en-US" sz="2100" dirty="0">
              <a:solidFill>
                <a:schemeClr val="tx1">
                  <a:lumMod val="50000"/>
                  <a:lumOff val="50000"/>
                </a:schemeClr>
              </a:solidFill>
              <a:cs typeface="Calibri"/>
            </a:endParaRPr>
          </a:p>
        </p:txBody>
      </p:sp>
      <p:sp>
        <p:nvSpPr>
          <p:cNvPr id="9" name="TextBox 8">
            <a:extLst>
              <a:ext uri="{FF2B5EF4-FFF2-40B4-BE49-F238E27FC236}">
                <a16:creationId xmlns:a16="http://schemas.microsoft.com/office/drawing/2014/main" id="{5CCACD25-0BC8-B13A-0BB2-BC20C219A470}"/>
              </a:ext>
            </a:extLst>
          </p:cNvPr>
          <p:cNvSpPr txBox="1"/>
          <p:nvPr/>
        </p:nvSpPr>
        <p:spPr>
          <a:xfrm>
            <a:off x="4267199" y="2122714"/>
            <a:ext cx="7728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solidFill>
                  <a:srgbClr val="000000"/>
                </a:solidFill>
                <a:cs typeface="Calibri"/>
              </a:rPr>
              <a:t>02</a:t>
            </a:r>
            <a:endParaRPr lang="en-US" sz="2800" b="1" dirty="0">
              <a:solidFill>
                <a:srgbClr val="000000"/>
              </a:solidFill>
            </a:endParaRPr>
          </a:p>
        </p:txBody>
      </p:sp>
      <p:sp>
        <p:nvSpPr>
          <p:cNvPr id="10" name="TextBox 9">
            <a:extLst>
              <a:ext uri="{FF2B5EF4-FFF2-40B4-BE49-F238E27FC236}">
                <a16:creationId xmlns:a16="http://schemas.microsoft.com/office/drawing/2014/main" id="{6440295F-B340-E771-48BD-69E6D03EFCC2}"/>
              </a:ext>
            </a:extLst>
          </p:cNvPr>
          <p:cNvSpPr txBox="1"/>
          <p:nvPr/>
        </p:nvSpPr>
        <p:spPr>
          <a:xfrm>
            <a:off x="4267199" y="2683329"/>
            <a:ext cx="3276598" cy="23544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dirty="0">
                <a:solidFill>
                  <a:srgbClr val="000000"/>
                </a:solidFill>
              </a:rPr>
              <a:t>“It’s good to be individually brilliant and to have strong core competencies; but unless you’re able to work in a team and harness each other’s core competencies</a:t>
            </a:r>
            <a:endParaRPr lang="en-US" sz="2100" dirty="0">
              <a:solidFill>
                <a:srgbClr val="000000"/>
              </a:solidFill>
              <a:cs typeface="Calibri"/>
            </a:endParaRPr>
          </a:p>
          <a:p>
            <a:pPr algn="l"/>
            <a:endParaRPr lang="en-US" sz="2100" dirty="0">
              <a:solidFill>
                <a:srgbClr val="000000"/>
              </a:solidFill>
              <a:cs typeface="Calibri"/>
            </a:endParaRPr>
          </a:p>
        </p:txBody>
      </p:sp>
      <p:sp>
        <p:nvSpPr>
          <p:cNvPr id="11" name="TextBox 10">
            <a:extLst>
              <a:ext uri="{FF2B5EF4-FFF2-40B4-BE49-F238E27FC236}">
                <a16:creationId xmlns:a16="http://schemas.microsoft.com/office/drawing/2014/main" id="{B0FB65B2-61E9-6660-9120-BBA83F932545}"/>
              </a:ext>
            </a:extLst>
          </p:cNvPr>
          <p:cNvSpPr txBox="1"/>
          <p:nvPr/>
        </p:nvSpPr>
        <p:spPr>
          <a:xfrm>
            <a:off x="8643256" y="2122714"/>
            <a:ext cx="7728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solidFill>
                  <a:srgbClr val="000000"/>
                </a:solidFill>
                <a:cs typeface="Calibri"/>
              </a:rPr>
              <a:t>03</a:t>
            </a:r>
          </a:p>
        </p:txBody>
      </p:sp>
      <p:sp>
        <p:nvSpPr>
          <p:cNvPr id="12" name="TextBox 11">
            <a:extLst>
              <a:ext uri="{FF2B5EF4-FFF2-40B4-BE49-F238E27FC236}">
                <a16:creationId xmlns:a16="http://schemas.microsoft.com/office/drawing/2014/main" id="{13D9CD73-C50F-7622-9D90-85439832DCEF}"/>
              </a:ext>
            </a:extLst>
          </p:cNvPr>
          <p:cNvSpPr txBox="1"/>
          <p:nvPr/>
        </p:nvSpPr>
        <p:spPr>
          <a:xfrm>
            <a:off x="8643256" y="2569028"/>
            <a:ext cx="2819398"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dirty="0">
                <a:solidFill>
                  <a:srgbClr val="000000"/>
                </a:solidFill>
              </a:rPr>
              <a:t>Fast and consistent will always beat the slow and steady. It’s good to be slow and steady; but it’s better to be fast and reliable.</a:t>
            </a:r>
            <a:endParaRPr lang="en-US" sz="2100" dirty="0">
              <a:solidFill>
                <a:srgbClr val="000000"/>
              </a:solidFill>
              <a:cs typeface="Calibri"/>
            </a:endParaRPr>
          </a:p>
          <a:p>
            <a:pPr algn="l"/>
            <a:endParaRPr lang="en-US" sz="2100" dirty="0">
              <a:solidFill>
                <a:srgbClr val="000000"/>
              </a:solidFill>
              <a:cs typeface="Calibri"/>
            </a:endParaRPr>
          </a:p>
        </p:txBody>
      </p:sp>
    </p:spTree>
    <p:extLst>
      <p:ext uri="{BB962C8B-B14F-4D97-AF65-F5344CB8AC3E}">
        <p14:creationId xmlns:p14="http://schemas.microsoft.com/office/powerpoint/2010/main" val="29301021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6AB1FDF5-264A-30B3-D247-D8B3F994AF37}"/>
              </a:ext>
            </a:extLst>
          </p:cNvPr>
          <p:cNvSpPr/>
          <p:nvPr/>
        </p:nvSpPr>
        <p:spPr>
          <a:xfrm>
            <a:off x="8316685" y="1279071"/>
            <a:ext cx="3352799" cy="4299856"/>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C308C-C772-AE20-2069-C136BE9E5755}"/>
              </a:ext>
            </a:extLst>
          </p:cNvPr>
          <p:cNvSpPr>
            <a:spLocks noGrp="1"/>
          </p:cNvSpPr>
          <p:nvPr>
            <p:ph type="title"/>
          </p:nvPr>
        </p:nvSpPr>
        <p:spPr/>
        <p:txBody>
          <a:bodyPr/>
          <a:lstStyle/>
          <a:p>
            <a:r>
              <a:rPr lang="en-US" b="1" dirty="0">
                <a:solidFill>
                  <a:schemeClr val="bg1"/>
                </a:solidFill>
                <a:latin typeface="Franklin Gothic"/>
                <a:cs typeface="Calibri Light"/>
              </a:rPr>
              <a:t>Moral of the story </a:t>
            </a:r>
            <a:endParaRPr lang="en-US" b="1">
              <a:solidFill>
                <a:schemeClr val="bg1"/>
              </a:solidFill>
              <a:latin typeface="Franklin Gothic"/>
            </a:endParaRPr>
          </a:p>
        </p:txBody>
      </p:sp>
      <p:sp>
        <p:nvSpPr>
          <p:cNvPr id="4" name="TextBox 3">
            <a:extLst>
              <a:ext uri="{FF2B5EF4-FFF2-40B4-BE49-F238E27FC236}">
                <a16:creationId xmlns:a16="http://schemas.microsoft.com/office/drawing/2014/main" id="{74359AB6-244D-C534-9688-B4AE0DC4D27B}"/>
              </a:ext>
            </a:extLst>
          </p:cNvPr>
          <p:cNvSpPr txBox="1"/>
          <p:nvPr/>
        </p:nvSpPr>
        <p:spPr>
          <a:xfrm>
            <a:off x="881742" y="2296886"/>
            <a:ext cx="7728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solidFill>
                  <a:schemeClr val="tx1">
                    <a:lumMod val="50000"/>
                    <a:lumOff val="50000"/>
                  </a:schemeClr>
                </a:solidFill>
                <a:cs typeface="Calibri"/>
              </a:rPr>
              <a:t>01</a:t>
            </a:r>
            <a:endParaRPr lang="en-US" sz="2800" b="1">
              <a:solidFill>
                <a:schemeClr val="tx1">
                  <a:lumMod val="50000"/>
                  <a:lumOff val="50000"/>
                </a:schemeClr>
              </a:solidFill>
              <a:cs typeface="Calibri"/>
            </a:endParaRPr>
          </a:p>
        </p:txBody>
      </p:sp>
      <p:sp>
        <p:nvSpPr>
          <p:cNvPr id="5" name="TextBox 4">
            <a:extLst>
              <a:ext uri="{FF2B5EF4-FFF2-40B4-BE49-F238E27FC236}">
                <a16:creationId xmlns:a16="http://schemas.microsoft.com/office/drawing/2014/main" id="{B7B17A5B-6B1C-A791-04CB-B25391AC3447}"/>
              </a:ext>
            </a:extLst>
          </p:cNvPr>
          <p:cNvSpPr txBox="1"/>
          <p:nvPr/>
        </p:nvSpPr>
        <p:spPr>
          <a:xfrm>
            <a:off x="881742" y="2743200"/>
            <a:ext cx="2275113" cy="23544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dirty="0">
                <a:solidFill>
                  <a:schemeClr val="tx1">
                    <a:lumMod val="50000"/>
                    <a:lumOff val="50000"/>
                  </a:schemeClr>
                </a:solidFill>
              </a:rPr>
              <a:t>First identify your core competency and then change the playing field to suit your core competency.</a:t>
            </a:r>
            <a:endParaRPr lang="en-US" sz="2100" dirty="0">
              <a:solidFill>
                <a:schemeClr val="tx1">
                  <a:lumMod val="50000"/>
                  <a:lumOff val="50000"/>
                </a:schemeClr>
              </a:solidFill>
              <a:cs typeface="Calibri"/>
            </a:endParaRPr>
          </a:p>
          <a:p>
            <a:pPr algn="l"/>
            <a:endParaRPr lang="en-US" sz="2100" dirty="0">
              <a:solidFill>
                <a:schemeClr val="tx1">
                  <a:lumMod val="50000"/>
                  <a:lumOff val="50000"/>
                </a:schemeClr>
              </a:solidFill>
              <a:cs typeface="Calibri"/>
            </a:endParaRPr>
          </a:p>
        </p:txBody>
      </p:sp>
      <p:sp>
        <p:nvSpPr>
          <p:cNvPr id="9" name="TextBox 8">
            <a:extLst>
              <a:ext uri="{FF2B5EF4-FFF2-40B4-BE49-F238E27FC236}">
                <a16:creationId xmlns:a16="http://schemas.microsoft.com/office/drawing/2014/main" id="{5CCACD25-0BC8-B13A-0BB2-BC20C219A470}"/>
              </a:ext>
            </a:extLst>
          </p:cNvPr>
          <p:cNvSpPr txBox="1"/>
          <p:nvPr/>
        </p:nvSpPr>
        <p:spPr>
          <a:xfrm>
            <a:off x="4267199" y="2242457"/>
            <a:ext cx="7728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solidFill>
                  <a:schemeClr val="tx1">
                    <a:lumMod val="50000"/>
                    <a:lumOff val="50000"/>
                  </a:schemeClr>
                </a:solidFill>
                <a:cs typeface="Calibri"/>
              </a:rPr>
              <a:t>02</a:t>
            </a:r>
            <a:endParaRPr lang="en-US" sz="2800" b="1">
              <a:solidFill>
                <a:schemeClr val="tx1">
                  <a:lumMod val="50000"/>
                  <a:lumOff val="50000"/>
                </a:schemeClr>
              </a:solidFill>
              <a:cs typeface="Calibri"/>
            </a:endParaRPr>
          </a:p>
        </p:txBody>
      </p:sp>
      <p:sp>
        <p:nvSpPr>
          <p:cNvPr id="10" name="TextBox 9">
            <a:extLst>
              <a:ext uri="{FF2B5EF4-FFF2-40B4-BE49-F238E27FC236}">
                <a16:creationId xmlns:a16="http://schemas.microsoft.com/office/drawing/2014/main" id="{6440295F-B340-E771-48BD-69E6D03EFCC2}"/>
              </a:ext>
            </a:extLst>
          </p:cNvPr>
          <p:cNvSpPr txBox="1"/>
          <p:nvPr/>
        </p:nvSpPr>
        <p:spPr>
          <a:xfrm>
            <a:off x="4267199" y="2683329"/>
            <a:ext cx="3276598" cy="23544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dirty="0">
                <a:solidFill>
                  <a:schemeClr val="tx1">
                    <a:lumMod val="50000"/>
                    <a:lumOff val="50000"/>
                  </a:schemeClr>
                </a:solidFill>
              </a:rPr>
              <a:t>“It’s good to be individually brilliant and to have strong core competencies; but unless you’re able to work in a team and harness each other’s core competencies</a:t>
            </a:r>
            <a:endParaRPr lang="en-US" sz="2100" dirty="0">
              <a:solidFill>
                <a:schemeClr val="tx1">
                  <a:lumMod val="50000"/>
                  <a:lumOff val="50000"/>
                </a:schemeClr>
              </a:solidFill>
              <a:cs typeface="Calibri"/>
            </a:endParaRPr>
          </a:p>
          <a:p>
            <a:pPr algn="l"/>
            <a:endParaRPr lang="en-US" sz="2100" dirty="0">
              <a:solidFill>
                <a:schemeClr val="tx1">
                  <a:lumMod val="50000"/>
                  <a:lumOff val="50000"/>
                </a:schemeClr>
              </a:solidFill>
              <a:cs typeface="Calibri"/>
            </a:endParaRPr>
          </a:p>
        </p:txBody>
      </p:sp>
      <p:sp>
        <p:nvSpPr>
          <p:cNvPr id="11" name="TextBox 10">
            <a:extLst>
              <a:ext uri="{FF2B5EF4-FFF2-40B4-BE49-F238E27FC236}">
                <a16:creationId xmlns:a16="http://schemas.microsoft.com/office/drawing/2014/main" id="{B0FB65B2-61E9-6660-9120-BBA83F932545}"/>
              </a:ext>
            </a:extLst>
          </p:cNvPr>
          <p:cNvSpPr txBox="1"/>
          <p:nvPr/>
        </p:nvSpPr>
        <p:spPr>
          <a:xfrm>
            <a:off x="8643256" y="2035628"/>
            <a:ext cx="7728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solidFill>
                  <a:srgbClr val="000000"/>
                </a:solidFill>
                <a:cs typeface="Calibri"/>
              </a:rPr>
              <a:t>03</a:t>
            </a:r>
          </a:p>
        </p:txBody>
      </p:sp>
      <p:sp>
        <p:nvSpPr>
          <p:cNvPr id="12" name="TextBox 11">
            <a:extLst>
              <a:ext uri="{FF2B5EF4-FFF2-40B4-BE49-F238E27FC236}">
                <a16:creationId xmlns:a16="http://schemas.microsoft.com/office/drawing/2014/main" id="{13D9CD73-C50F-7622-9D90-85439832DCEF}"/>
              </a:ext>
            </a:extLst>
          </p:cNvPr>
          <p:cNvSpPr txBox="1"/>
          <p:nvPr/>
        </p:nvSpPr>
        <p:spPr>
          <a:xfrm>
            <a:off x="8643256" y="2569028"/>
            <a:ext cx="2819398"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dirty="0">
                <a:solidFill>
                  <a:srgbClr val="000000"/>
                </a:solidFill>
              </a:rPr>
              <a:t>Fast and consistent will always beat the slow and steady. It’s good to be slow and steady; but it’s better to be fast and reliable.</a:t>
            </a:r>
            <a:endParaRPr lang="en-US" sz="2100" dirty="0">
              <a:solidFill>
                <a:srgbClr val="000000"/>
              </a:solidFill>
              <a:cs typeface="Calibri"/>
            </a:endParaRPr>
          </a:p>
          <a:p>
            <a:pPr algn="l"/>
            <a:endParaRPr lang="en-US" sz="2100" dirty="0">
              <a:solidFill>
                <a:srgbClr val="000000"/>
              </a:solidFill>
              <a:cs typeface="Calibri"/>
            </a:endParaRPr>
          </a:p>
        </p:txBody>
      </p:sp>
    </p:spTree>
    <p:extLst>
      <p:ext uri="{BB962C8B-B14F-4D97-AF65-F5344CB8AC3E}">
        <p14:creationId xmlns:p14="http://schemas.microsoft.com/office/powerpoint/2010/main" val="32362973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6D0FD6-C195-D500-FDBD-03D07FAAC146}"/>
              </a:ext>
            </a:extLst>
          </p:cNvPr>
          <p:cNvSpPr>
            <a:spLocks noGrp="1"/>
          </p:cNvSpPr>
          <p:nvPr>
            <p:ph type="title"/>
          </p:nvPr>
        </p:nvSpPr>
        <p:spPr>
          <a:xfrm>
            <a:off x="640080" y="4777739"/>
            <a:ext cx="3418990" cy="1412119"/>
          </a:xfrm>
        </p:spPr>
        <p:txBody>
          <a:bodyPr>
            <a:normAutofit/>
          </a:bodyPr>
          <a:lstStyle/>
          <a:p>
            <a:r>
              <a:rPr lang="en-US" sz="4800" b="1">
                <a:latin typeface="Franklin Gothic"/>
                <a:cs typeface="Calibri Light"/>
              </a:rPr>
              <a:t>About Kodak</a:t>
            </a:r>
            <a:endParaRPr lang="en-US" sz="4800" b="1">
              <a:latin typeface="Franklin Gothic"/>
            </a:endParaRPr>
          </a:p>
        </p:txBody>
      </p:sp>
      <p:pic>
        <p:nvPicPr>
          <p:cNvPr id="5" name="Picture 4" descr="A group of cameras on a yellow background&#10;&#10;Description automatically generated">
            <a:extLst>
              <a:ext uri="{FF2B5EF4-FFF2-40B4-BE49-F238E27FC236}">
                <a16:creationId xmlns:a16="http://schemas.microsoft.com/office/drawing/2014/main" id="{2E9BB76E-51F9-B40F-9437-953B03EB964F}"/>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7035" b="16497"/>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8"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9471EC2-1ECB-7990-B0A1-11627D7F0F1C}"/>
              </a:ext>
            </a:extLst>
          </p:cNvPr>
          <p:cNvSpPr>
            <a:spLocks noGrp="1"/>
          </p:cNvSpPr>
          <p:nvPr>
            <p:ph idx="1"/>
          </p:nvPr>
        </p:nvSpPr>
        <p:spPr>
          <a:xfrm>
            <a:off x="4654294" y="4777739"/>
            <a:ext cx="6897626" cy="1399223"/>
          </a:xfrm>
        </p:spPr>
        <p:txBody>
          <a:bodyPr vert="horz" lIns="91440" tIns="45720" rIns="91440" bIns="45720" rtlCol="0" anchor="ctr">
            <a:normAutofit/>
          </a:bodyPr>
          <a:lstStyle/>
          <a:p>
            <a:r>
              <a:rPr lang="en-US" sz="2000">
                <a:ea typeface="+mn-lt"/>
                <a:cs typeface="+mn-lt"/>
              </a:rPr>
              <a:t>The history of the Kodak company is a fascinating journey that spans over a century and a half. Founded by George Eastman, Kodak is known for revolutionizing photography and making it accessible to the masses. Here's a brief overview of its history:</a:t>
            </a:r>
            <a:endParaRPr lang="en-US" sz="2000"/>
          </a:p>
        </p:txBody>
      </p:sp>
    </p:spTree>
    <p:extLst>
      <p:ext uri="{BB962C8B-B14F-4D97-AF65-F5344CB8AC3E}">
        <p14:creationId xmlns:p14="http://schemas.microsoft.com/office/powerpoint/2010/main" val="78667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76BDD-4A91-2B0A-33F3-C19D0423CF64}"/>
              </a:ext>
            </a:extLst>
          </p:cNvPr>
          <p:cNvSpPr>
            <a:spLocks noGrp="1"/>
          </p:cNvSpPr>
          <p:nvPr>
            <p:ph type="title"/>
          </p:nvPr>
        </p:nvSpPr>
        <p:spPr>
          <a:xfrm>
            <a:off x="5868557" y="1138036"/>
            <a:ext cx="5444382" cy="1402470"/>
          </a:xfrm>
        </p:spPr>
        <p:txBody>
          <a:bodyPr anchor="t">
            <a:normAutofit/>
          </a:bodyPr>
          <a:lstStyle/>
          <a:p>
            <a:r>
              <a:rPr lang="en-US" sz="3200" b="1">
                <a:ea typeface="+mj-lt"/>
                <a:cs typeface="+mj-lt"/>
              </a:rPr>
              <a:t>Founding and Early Years (1880s-1900s):</a:t>
            </a:r>
            <a:endParaRPr lang="en-US" sz="3200"/>
          </a:p>
        </p:txBody>
      </p:sp>
      <p:pic>
        <p:nvPicPr>
          <p:cNvPr id="5" name="Picture 4" descr="Camera lens">
            <a:extLst>
              <a:ext uri="{FF2B5EF4-FFF2-40B4-BE49-F238E27FC236}">
                <a16:creationId xmlns:a16="http://schemas.microsoft.com/office/drawing/2014/main" id="{55067F61-0006-DF73-4D9D-FFEE9FA5A580}"/>
              </a:ext>
            </a:extLst>
          </p:cNvPr>
          <p:cNvPicPr>
            <a:picLocks noChangeAspect="1"/>
          </p:cNvPicPr>
          <p:nvPr/>
        </p:nvPicPr>
        <p:blipFill rotWithShape="1">
          <a:blip r:embed="rId2"/>
          <a:srcRect l="12444" r="37491" b="-3"/>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273CC18-69E6-0261-31FE-69C9B5C3EBAC}"/>
              </a:ext>
            </a:extLst>
          </p:cNvPr>
          <p:cNvSpPr>
            <a:spLocks noGrp="1"/>
          </p:cNvSpPr>
          <p:nvPr>
            <p:ph idx="1"/>
          </p:nvPr>
        </p:nvSpPr>
        <p:spPr>
          <a:xfrm>
            <a:off x="5868557" y="2551176"/>
            <a:ext cx="5444382" cy="3591207"/>
          </a:xfrm>
        </p:spPr>
        <p:txBody>
          <a:bodyPr vert="horz" lIns="91440" tIns="45720" rIns="91440" bIns="45720" rtlCol="0">
            <a:normAutofit/>
          </a:bodyPr>
          <a:lstStyle/>
          <a:p>
            <a:endParaRPr lang="en-US" sz="2000" b="1">
              <a:cs typeface="Calibri" panose="020F0502020204030204"/>
            </a:endParaRPr>
          </a:p>
          <a:p>
            <a:r>
              <a:rPr lang="en-US" sz="2000" dirty="0">
                <a:ea typeface="+mn-lt"/>
                <a:cs typeface="+mn-lt"/>
              </a:rPr>
              <a:t>George Eastman founded the Eastman Dry Plate Company in 1880 to manufacture dry plates for photography.</a:t>
            </a:r>
            <a:endParaRPr lang="en-US" sz="2000" dirty="0"/>
          </a:p>
          <a:p>
            <a:r>
              <a:rPr lang="en-US" sz="2000">
                <a:ea typeface="+mn-lt"/>
                <a:cs typeface="+mn-lt"/>
              </a:rPr>
              <a:t>In 1888, Eastman introduced the Kodak camera, which came pre-loaded with a roll of film that could capture 100 photographs.</a:t>
            </a:r>
            <a:endParaRPr lang="en-US" sz="2000">
              <a:cs typeface="Calibri" panose="020F0502020204030204"/>
            </a:endParaRPr>
          </a:p>
          <a:p>
            <a:r>
              <a:rPr lang="en-US" sz="2000">
                <a:ea typeface="+mn-lt"/>
                <a:cs typeface="+mn-lt"/>
              </a:rPr>
              <a:t>The famous slogan "You press the button, we do the rest" accompanied the Kodak camera, highlighting its simplicity and accessibility.</a:t>
            </a:r>
            <a:endParaRPr lang="en-US" sz="2000">
              <a:cs typeface="Calibri" panose="020F0502020204030204"/>
            </a:endParaRPr>
          </a:p>
          <a:p>
            <a:endParaRPr lang="en-US" sz="2000">
              <a:cs typeface="Calibri" panose="020F0502020204030204"/>
            </a:endParaRPr>
          </a:p>
        </p:txBody>
      </p:sp>
    </p:spTree>
    <p:extLst>
      <p:ext uri="{BB962C8B-B14F-4D97-AF65-F5344CB8AC3E}">
        <p14:creationId xmlns:p14="http://schemas.microsoft.com/office/powerpoint/2010/main" val="16266902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The tales of Panchatantra </vt:lpstr>
      <vt:lpstr>About Panchatantra</vt:lpstr>
      <vt:lpstr>The Story</vt:lpstr>
      <vt:lpstr>Moral of the story </vt:lpstr>
      <vt:lpstr>Moral of the story </vt:lpstr>
      <vt:lpstr>Moral of the story </vt:lpstr>
      <vt:lpstr>About Kodak</vt:lpstr>
      <vt:lpstr>Founding and Early Years (1880s-1900s):</vt:lpstr>
      <vt:lpstr>Introduction of Flexible Film (1900s-1920s):</vt:lpstr>
      <vt:lpstr>Expansion and Diversification (1930s-1950s):</vt:lpstr>
      <vt:lpstr>The war between Kodak &amp; Fuji</vt:lpstr>
      <vt:lpstr>The Rise of Fuji:</vt:lpstr>
      <vt:lpstr>Trade Disputes and Market Access:</vt:lpstr>
      <vt:lpstr>Market Strategies:</vt:lpstr>
      <vt:lpstr>Decline of Film and Digital Transition:</vt:lpstr>
      <vt:lpstr>Outcome:</vt:lpstr>
      <vt:lpstr>Digital Age and Challenges (1960s-2000s):</vt:lpstr>
      <vt:lpstr>Reorganization and Focus</vt:lpstr>
      <vt:lpstr>PowerPoint Presentation</vt:lpstr>
      <vt:lpstr>Learning from Kodak</vt:lpstr>
      <vt:lpstr>Moral of the story </vt:lpstr>
      <vt:lpstr>Moral of the story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419</cp:revision>
  <dcterms:created xsi:type="dcterms:W3CDTF">2013-07-15T20:26:40Z</dcterms:created>
  <dcterms:modified xsi:type="dcterms:W3CDTF">2023-08-18T15:20:53Z</dcterms:modified>
</cp:coreProperties>
</file>